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72" r:id="rId9"/>
    <p:sldId id="269" r:id="rId10"/>
    <p:sldId id="268" r:id="rId11"/>
    <p:sldId id="270" r:id="rId12"/>
    <p:sldId id="278" r:id="rId13"/>
    <p:sldId id="279" r:id="rId14"/>
    <p:sldId id="276" r:id="rId15"/>
    <p:sldId id="266" r:id="rId16"/>
    <p:sldId id="280" r:id="rId17"/>
    <p:sldId id="265" r:id="rId18"/>
    <p:sldId id="267" r:id="rId19"/>
    <p:sldId id="277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DE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1" d="100"/>
          <a:sy n="121" d="100"/>
        </p:scale>
        <p:origin x="552" y="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ED92C1-E1E7-4A47-950D-CDDCB864850B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EFDB4D-1091-4E02-9D06-DD585CFCD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12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FDB4D-1091-4E02-9D06-DD585CFCD85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2516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FDB4D-1091-4E02-9D06-DD585CFCD85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0470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3308C-9145-4105-91FB-D2AE27DEB393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D500F-5CA3-404C-9C21-35F240FFA7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32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3308C-9145-4105-91FB-D2AE27DEB393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D500F-5CA3-404C-9C21-35F240FFA7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161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3308C-9145-4105-91FB-D2AE27DEB393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D500F-5CA3-404C-9C21-35F240FFA7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970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3308C-9145-4105-91FB-D2AE27DEB393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D500F-5CA3-404C-9C21-35F240FFA7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501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3308C-9145-4105-91FB-D2AE27DEB393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D500F-5CA3-404C-9C21-35F240FFA7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80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3308C-9145-4105-91FB-D2AE27DEB393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D500F-5CA3-404C-9C21-35F240FFA7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4838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3308C-9145-4105-91FB-D2AE27DEB393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D500F-5CA3-404C-9C21-35F240FFA7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535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3308C-9145-4105-91FB-D2AE27DEB393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D500F-5CA3-404C-9C21-35F240FFA7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0030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3308C-9145-4105-91FB-D2AE27DEB393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D500F-5CA3-404C-9C21-35F240FFA7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674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3308C-9145-4105-91FB-D2AE27DEB393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D500F-5CA3-404C-9C21-35F240FFA7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0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3308C-9145-4105-91FB-D2AE27DEB393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D500F-5CA3-404C-9C21-35F240FFA7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677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53308C-9145-4105-91FB-D2AE27DEB393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D500F-5CA3-404C-9C21-35F240FFA7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1257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6987" y="3036278"/>
            <a:ext cx="853796" cy="37087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lumen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1989565" y="1391852"/>
            <a:ext cx="413659" cy="3659728"/>
          </a:xfrm>
          <a:prstGeom prst="leftBrace">
            <a:avLst>
              <a:gd name="adj1" fmla="val 38226"/>
              <a:gd name="adj2" fmla="val 50000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2442299" y="1224342"/>
            <a:ext cx="1163782" cy="37087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近景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442299" y="4817997"/>
            <a:ext cx="1163782" cy="37087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超远景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610479" y="2537700"/>
            <a:ext cx="2297722" cy="37087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更新</a:t>
            </a:r>
            <a:r>
              <a:rPr lang="en-US" altLang="zh-CN" dirty="0" err="1" smtClean="0">
                <a:solidFill>
                  <a:schemeClr val="tx1"/>
                </a:solidFill>
              </a:rPr>
              <a:t>LumenScene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577594" y="4490229"/>
            <a:ext cx="2297722" cy="37087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>
                <a:solidFill>
                  <a:schemeClr val="tx1"/>
                </a:solidFill>
              </a:rPr>
              <a:t>Cache </a:t>
            </a:r>
            <a:r>
              <a:rPr lang="en-US" altLang="zh-CN" sz="1200" dirty="0" err="1" smtClean="0">
                <a:solidFill>
                  <a:schemeClr val="tx1"/>
                </a:solidFill>
              </a:rPr>
              <a:t>Meshcard</a:t>
            </a:r>
            <a:r>
              <a:rPr lang="zh-CN" altLang="en-US" sz="1200" dirty="0" smtClean="0">
                <a:solidFill>
                  <a:schemeClr val="tx1"/>
                </a:solidFill>
              </a:rPr>
              <a:t>的</a:t>
            </a:r>
            <a:r>
              <a:rPr lang="en-US" altLang="zh-CN" sz="1200" dirty="0" err="1">
                <a:solidFill>
                  <a:schemeClr val="tx1"/>
                </a:solidFill>
              </a:rPr>
              <a:t>AtlasTexture</a:t>
            </a:r>
            <a:endParaRPr lang="en-US" altLang="zh-CN" sz="1200" dirty="0">
              <a:solidFill>
                <a:schemeClr val="tx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9372068" y="4171232"/>
            <a:ext cx="2297722" cy="37087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自动放置</a:t>
            </a:r>
            <a:r>
              <a:rPr lang="en-US" altLang="zh-CN" sz="1400" dirty="0" smtClean="0">
                <a:solidFill>
                  <a:schemeClr val="tx1"/>
                </a:solidFill>
              </a:rPr>
              <a:t> Probe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9404988" y="5878553"/>
            <a:ext cx="2297722" cy="37087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生成</a:t>
            </a:r>
            <a:r>
              <a:rPr lang="en-US" altLang="zh-CN" sz="1400" dirty="0" smtClean="0">
                <a:solidFill>
                  <a:schemeClr val="tx1"/>
                </a:solidFill>
              </a:rPr>
              <a:t>Irradiance cache</a:t>
            </a:r>
            <a:endParaRPr lang="zh-CN" altLang="en-US" sz="1400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并获取光照信息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6544675" y="414028"/>
            <a:ext cx="2297722" cy="37087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生成</a:t>
            </a:r>
            <a:r>
              <a:rPr lang="en-US" altLang="zh-CN" sz="1400" dirty="0" smtClean="0">
                <a:solidFill>
                  <a:schemeClr val="tx1"/>
                </a:solidFill>
              </a:rPr>
              <a:t>Mesh Cards</a:t>
            </a:r>
            <a:r>
              <a:rPr lang="zh-CN" altLang="en-US" sz="1400" dirty="0" smtClean="0">
                <a:solidFill>
                  <a:schemeClr val="tx1"/>
                </a:solidFill>
              </a:rPr>
              <a:t>（本质是</a:t>
            </a:r>
            <a:r>
              <a:rPr lang="en-US" altLang="zh-CN" sz="1400" dirty="0" smtClean="0">
                <a:solidFill>
                  <a:schemeClr val="tx1"/>
                </a:solidFill>
              </a:rPr>
              <a:t>2</a:t>
            </a:r>
            <a:r>
              <a:rPr lang="zh-CN" altLang="en-US" sz="1400" dirty="0" smtClean="0">
                <a:solidFill>
                  <a:schemeClr val="tx1"/>
                </a:solidFill>
              </a:rPr>
              <a:t>层</a:t>
            </a:r>
            <a:r>
              <a:rPr lang="en-US" altLang="zh-CN" sz="1400" dirty="0" smtClean="0">
                <a:solidFill>
                  <a:schemeClr val="tx1"/>
                </a:solidFill>
              </a:rPr>
              <a:t>LOD</a:t>
            </a:r>
            <a:r>
              <a:rPr lang="zh-CN" altLang="en-US" sz="1400" dirty="0" smtClean="0">
                <a:solidFill>
                  <a:schemeClr val="tx1"/>
                </a:solidFill>
              </a:rPr>
              <a:t>体素）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544674" y="1268850"/>
            <a:ext cx="2297722" cy="37087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生成</a:t>
            </a:r>
            <a:r>
              <a:rPr lang="en-US" altLang="zh-CN" dirty="0" smtClean="0">
                <a:solidFill>
                  <a:schemeClr val="tx1"/>
                </a:solidFill>
              </a:rPr>
              <a:t>MDF</a:t>
            </a:r>
            <a:r>
              <a:rPr lang="zh-CN" altLang="en-US" dirty="0" smtClean="0">
                <a:solidFill>
                  <a:schemeClr val="tx1"/>
                </a:solidFill>
              </a:rPr>
              <a:t>和</a:t>
            </a:r>
            <a:r>
              <a:rPr lang="en-US" altLang="zh-CN" dirty="0" smtClean="0">
                <a:solidFill>
                  <a:schemeClr val="tx1"/>
                </a:solidFill>
              </a:rPr>
              <a:t>GDF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370370" y="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离线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7254953" y="207796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运行态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6577595" y="2953272"/>
            <a:ext cx="27831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/>
              <a:t>1.</a:t>
            </a:r>
            <a:r>
              <a:rPr lang="zh-CN" altLang="en-US" sz="1100" dirty="0" smtClean="0"/>
              <a:t>添加新的</a:t>
            </a:r>
            <a:r>
              <a:rPr lang="en-US" altLang="zh-CN" sz="1100" dirty="0" err="1" smtClean="0"/>
              <a:t>MeshCard</a:t>
            </a:r>
            <a:r>
              <a:rPr lang="zh-CN" altLang="en-US" sz="1100" dirty="0" smtClean="0"/>
              <a:t>，老的</a:t>
            </a:r>
            <a:r>
              <a:rPr lang="en-US" altLang="zh-CN" sz="1100" dirty="0" err="1" smtClean="0"/>
              <a:t>meshcard</a:t>
            </a:r>
            <a:r>
              <a:rPr lang="zh-CN" altLang="en-US" sz="1100" dirty="0" smtClean="0"/>
              <a:t>扔掉。</a:t>
            </a:r>
            <a:endParaRPr lang="en-US" altLang="zh-CN" sz="1100" dirty="0" smtClean="0"/>
          </a:p>
          <a:p>
            <a:r>
              <a:rPr lang="en-US" altLang="zh-CN" sz="1100" dirty="0" smtClean="0"/>
              <a:t>2.</a:t>
            </a:r>
            <a:r>
              <a:rPr lang="zh-CN" altLang="en-US" sz="1100" dirty="0" smtClean="0"/>
              <a:t>更新当前场景的</a:t>
            </a:r>
            <a:r>
              <a:rPr lang="en-US" altLang="zh-CN" sz="1100" dirty="0" smtClean="0"/>
              <a:t>DF</a:t>
            </a:r>
          </a:p>
          <a:p>
            <a:r>
              <a:rPr lang="en-US" altLang="zh-CN" sz="1100" dirty="0" smtClean="0"/>
              <a:t>3.</a:t>
            </a:r>
            <a:r>
              <a:rPr lang="zh-CN" altLang="en-US" sz="1100" dirty="0"/>
              <a:t>找到</a:t>
            </a:r>
            <a:r>
              <a:rPr lang="en-US" altLang="zh-CN" sz="1100" dirty="0" err="1" smtClean="0"/>
              <a:t>MeshCard</a:t>
            </a:r>
            <a:r>
              <a:rPr lang="zh-CN" altLang="en-US" sz="1100" dirty="0"/>
              <a:t>在</a:t>
            </a:r>
            <a:r>
              <a:rPr lang="en-US" altLang="zh-CN" sz="1100" dirty="0" err="1" smtClean="0"/>
              <a:t>AtlasTexture</a:t>
            </a:r>
            <a:r>
              <a:rPr lang="zh-CN" altLang="en-US" sz="1100" dirty="0"/>
              <a:t>分配</a:t>
            </a:r>
            <a:r>
              <a:rPr lang="zh-CN" altLang="en-US" sz="1100" dirty="0" smtClean="0"/>
              <a:t>的位置。</a:t>
            </a:r>
            <a:endParaRPr lang="en-US" altLang="zh-CN" sz="1100" dirty="0" smtClean="0"/>
          </a:p>
          <a:p>
            <a:r>
              <a:rPr lang="en-US" altLang="zh-CN" sz="1100" dirty="0" smtClean="0"/>
              <a:t>4.</a:t>
            </a:r>
            <a:r>
              <a:rPr lang="zh-CN" altLang="en-US" sz="1100" dirty="0" smtClean="0"/>
              <a:t>更新</a:t>
            </a:r>
            <a:r>
              <a:rPr lang="en-US" altLang="zh-CN" sz="1100" dirty="0" err="1" smtClean="0"/>
              <a:t>AtlasTexture</a:t>
            </a:r>
            <a:r>
              <a:rPr lang="zh-CN" altLang="en-US" sz="1100" dirty="0" smtClean="0"/>
              <a:t>中</a:t>
            </a:r>
            <a:r>
              <a:rPr lang="zh-CN" altLang="en-US" sz="1100" dirty="0"/>
              <a:t>的</a:t>
            </a:r>
            <a:r>
              <a:rPr lang="en-US" altLang="zh-CN" sz="1100" dirty="0" err="1"/>
              <a:t>MaterialAttributes</a:t>
            </a:r>
            <a:endParaRPr lang="en-US" altLang="zh-CN" sz="1100" dirty="0"/>
          </a:p>
          <a:p>
            <a:endParaRPr lang="en-US" altLang="zh-CN" sz="1100" dirty="0" smtClean="0"/>
          </a:p>
          <a:p>
            <a:r>
              <a:rPr lang="zh-CN" altLang="en-US" sz="1100" dirty="0" smtClean="0"/>
              <a:t>这些都是</a:t>
            </a:r>
            <a:r>
              <a:rPr lang="en-US" altLang="zh-CN" sz="1100" dirty="0" smtClean="0"/>
              <a:t>CPU</a:t>
            </a:r>
            <a:r>
              <a:rPr lang="zh-CN" altLang="en-US" sz="1100" dirty="0" smtClean="0"/>
              <a:t>端代码，最后形成的</a:t>
            </a:r>
            <a:r>
              <a:rPr lang="en-US" altLang="zh-CN" sz="1100" dirty="0" err="1" smtClean="0"/>
              <a:t>meshcards</a:t>
            </a:r>
            <a:r>
              <a:rPr lang="en-US" altLang="zh-CN" sz="1100" dirty="0" smtClean="0"/>
              <a:t> list </a:t>
            </a:r>
            <a:r>
              <a:rPr lang="zh-CN" altLang="en-US" sz="1100" dirty="0" smtClean="0"/>
              <a:t>会在最后做合批</a:t>
            </a:r>
            <a:endParaRPr lang="en-US" altLang="zh-CN" sz="1100" dirty="0" smtClean="0"/>
          </a:p>
          <a:p>
            <a:r>
              <a:rPr lang="zh-CN" altLang="en-US" sz="1100" b="1" dirty="0" smtClean="0"/>
              <a:t>代码</a:t>
            </a:r>
            <a:r>
              <a:rPr lang="zh-CN" altLang="en-US" sz="1100" dirty="0" smtClean="0"/>
              <a:t>：</a:t>
            </a:r>
            <a:r>
              <a:rPr lang="en-US" altLang="zh-CN" sz="1100" dirty="0" smtClean="0"/>
              <a:t>LumenScene.cpp</a:t>
            </a:r>
            <a:endParaRPr lang="en-US" altLang="zh-CN" sz="1100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" y="41572"/>
            <a:ext cx="2032828" cy="1227278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505886" y="4951512"/>
            <a:ext cx="2783147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smtClean="0"/>
              <a:t>1.</a:t>
            </a:r>
            <a:r>
              <a:rPr lang="zh-CN" altLang="en-US" sz="1050" dirty="0" smtClean="0"/>
              <a:t>利用上一帧的</a:t>
            </a:r>
            <a:r>
              <a:rPr lang="en-US" altLang="zh-CN" sz="1050" dirty="0" smtClean="0"/>
              <a:t>Voxel Lighting</a:t>
            </a:r>
            <a:r>
              <a:rPr lang="zh-CN" altLang="en-US" sz="1050" dirty="0" smtClean="0"/>
              <a:t>或者</a:t>
            </a:r>
            <a:r>
              <a:rPr lang="en-US" altLang="zh-CN" sz="1050" dirty="0" smtClean="0"/>
              <a:t>Irradiance Cache</a:t>
            </a:r>
            <a:r>
              <a:rPr lang="zh-CN" altLang="en-US" sz="1050" dirty="0" smtClean="0"/>
              <a:t>计算间接光照，并做双线性滤波</a:t>
            </a:r>
            <a:endParaRPr lang="en-US" altLang="zh-CN" sz="1050" dirty="0" smtClean="0"/>
          </a:p>
          <a:p>
            <a:r>
              <a:rPr lang="en-US" altLang="zh-CN" sz="1050" dirty="0" smtClean="0"/>
              <a:t>2.</a:t>
            </a:r>
            <a:r>
              <a:rPr lang="zh-CN" altLang="en-US" sz="1050" dirty="0" smtClean="0"/>
              <a:t>计算直接光照，叠加到</a:t>
            </a:r>
            <a:r>
              <a:rPr lang="en-US" altLang="zh-CN" sz="1050" dirty="0" err="1" smtClean="0"/>
              <a:t>FinalLightingAtlas</a:t>
            </a:r>
            <a:endParaRPr lang="en-US" altLang="zh-CN" sz="1050" dirty="0" smtClean="0"/>
          </a:p>
          <a:p>
            <a:r>
              <a:rPr lang="en-US" altLang="zh-CN" sz="1050" dirty="0" smtClean="0"/>
              <a:t>3.</a:t>
            </a:r>
            <a:r>
              <a:rPr lang="zh-CN" altLang="en-US" sz="1050" dirty="0" smtClean="0"/>
              <a:t>应用</a:t>
            </a:r>
            <a:r>
              <a:rPr lang="en-US" altLang="zh-CN" sz="1050" dirty="0" smtClean="0"/>
              <a:t>Albedo</a:t>
            </a:r>
            <a:r>
              <a:rPr lang="zh-CN" altLang="en-US" sz="1050" dirty="0" smtClean="0"/>
              <a:t>和</a:t>
            </a:r>
            <a:r>
              <a:rPr lang="en-US" altLang="zh-CN" sz="1050" dirty="0" smtClean="0"/>
              <a:t>Emissive</a:t>
            </a:r>
          </a:p>
          <a:p>
            <a:r>
              <a:rPr lang="en-US" altLang="zh-CN" sz="1050" dirty="0" smtClean="0"/>
              <a:t>4.</a:t>
            </a:r>
            <a:r>
              <a:rPr lang="zh-CN" altLang="en-US" sz="1050" dirty="0"/>
              <a:t>为</a:t>
            </a:r>
            <a:r>
              <a:rPr lang="zh-CN" altLang="en-US" sz="1050" dirty="0" smtClean="0"/>
              <a:t>最后的</a:t>
            </a:r>
            <a:r>
              <a:rPr lang="en-US" altLang="zh-CN" sz="1050" dirty="0" err="1" smtClean="0"/>
              <a:t>FinalLightingAtlas</a:t>
            </a:r>
            <a:r>
              <a:rPr lang="zh-CN" altLang="en-US" sz="1050" dirty="0" smtClean="0"/>
              <a:t>生成</a:t>
            </a:r>
            <a:r>
              <a:rPr lang="en-US" altLang="zh-CN" sz="1050" dirty="0" err="1" smtClean="0"/>
              <a:t>Mipmap</a:t>
            </a:r>
            <a:endParaRPr lang="en-US" altLang="zh-CN" sz="1050" dirty="0" smtClean="0"/>
          </a:p>
          <a:p>
            <a:endParaRPr lang="en-US" altLang="zh-CN" sz="1100" dirty="0" smtClean="0"/>
          </a:p>
          <a:p>
            <a:r>
              <a:rPr lang="zh-CN" altLang="en-US" sz="1100" b="1" dirty="0" smtClean="0"/>
              <a:t>代码</a:t>
            </a:r>
            <a:r>
              <a:rPr lang="zh-CN" altLang="en-US" sz="1100" dirty="0" smtClean="0"/>
              <a:t>：</a:t>
            </a:r>
            <a:r>
              <a:rPr lang="en-US" altLang="zh-CN" sz="1100" dirty="0" smtClean="0"/>
              <a:t>LumenSceneLighting.cpp</a:t>
            </a:r>
            <a:r>
              <a:rPr lang="zh-CN" altLang="en-US" sz="1100" dirty="0" smtClean="0"/>
              <a:t>的</a:t>
            </a:r>
            <a:r>
              <a:rPr lang="en-US" altLang="zh-CN" sz="1100" dirty="0" err="1" smtClean="0"/>
              <a:t>RenderLumenSceneLighting</a:t>
            </a:r>
            <a:r>
              <a:rPr lang="zh-CN" altLang="en-US" sz="1100" dirty="0" smtClean="0"/>
              <a:t>函数</a:t>
            </a:r>
            <a:endParaRPr lang="en-US" altLang="zh-CN" sz="1100" dirty="0"/>
          </a:p>
        </p:txBody>
      </p:sp>
      <p:sp>
        <p:nvSpPr>
          <p:cNvPr id="21" name="文本框 20"/>
          <p:cNvSpPr txBox="1"/>
          <p:nvPr/>
        </p:nvSpPr>
        <p:spPr>
          <a:xfrm>
            <a:off x="9339182" y="4648252"/>
            <a:ext cx="297360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/>
              <a:t>1.</a:t>
            </a:r>
            <a:r>
              <a:rPr lang="zh-CN" altLang="en-US" sz="1100" dirty="0" smtClean="0"/>
              <a:t>根据当前帧屏幕像素对应的世界位置放置</a:t>
            </a:r>
            <a:r>
              <a:rPr lang="en-US" altLang="zh-CN" sz="1100" dirty="0" smtClean="0"/>
              <a:t>probe</a:t>
            </a:r>
            <a:endParaRPr lang="en-US" altLang="zh-CN" sz="1100" dirty="0"/>
          </a:p>
          <a:p>
            <a:r>
              <a:rPr lang="en-US" altLang="zh-CN" sz="1100" dirty="0" smtClean="0"/>
              <a:t>2.</a:t>
            </a:r>
            <a:r>
              <a:rPr lang="zh-CN" altLang="en-US" sz="1100" dirty="0" smtClean="0"/>
              <a:t>使用</a:t>
            </a:r>
            <a:r>
              <a:rPr lang="en-US" altLang="zh-CN" sz="1100" dirty="0" err="1" smtClean="0"/>
              <a:t>coneTrace</a:t>
            </a:r>
            <a:r>
              <a:rPr lang="zh-CN" altLang="en-US" sz="1100" dirty="0" smtClean="0"/>
              <a:t>采样蓝色部分生成</a:t>
            </a:r>
            <a:r>
              <a:rPr lang="en-US" altLang="zh-CN" sz="1100" dirty="0" smtClean="0"/>
              <a:t>probe</a:t>
            </a:r>
            <a:r>
              <a:rPr lang="zh-CN" altLang="en-US" sz="1100" dirty="0" smtClean="0"/>
              <a:t>的</a:t>
            </a:r>
            <a:r>
              <a:rPr lang="en-US" altLang="zh-CN" sz="1100" dirty="0" smtClean="0"/>
              <a:t>Radiance</a:t>
            </a:r>
            <a:r>
              <a:rPr lang="zh-CN" altLang="en-US" sz="1100" dirty="0" smtClean="0"/>
              <a:t>，对</a:t>
            </a:r>
            <a:r>
              <a:rPr lang="en-US" altLang="zh-CN" sz="1100" dirty="0" smtClean="0"/>
              <a:t>Probe</a:t>
            </a:r>
            <a:r>
              <a:rPr lang="zh-CN" altLang="en-US" sz="1100" dirty="0" smtClean="0"/>
              <a:t>做球面滤波，存成</a:t>
            </a:r>
            <a:r>
              <a:rPr lang="en-US" altLang="zh-CN" sz="1100" dirty="0" smtClean="0"/>
              <a:t>SH</a:t>
            </a:r>
          </a:p>
          <a:p>
            <a:r>
              <a:rPr lang="zh-CN" altLang="en-US" sz="1100" b="1" dirty="0" smtClean="0"/>
              <a:t>代码</a:t>
            </a:r>
            <a:r>
              <a:rPr lang="zh-CN" altLang="en-US" sz="1100" dirty="0" smtClean="0"/>
              <a:t>：</a:t>
            </a:r>
            <a:r>
              <a:rPr lang="en-US" altLang="zh-CN" sz="1100" dirty="0" err="1" smtClean="0"/>
              <a:t>RenderLumenScreenProbeGather</a:t>
            </a:r>
            <a:r>
              <a:rPr lang="zh-CN" altLang="en-US" sz="1100" dirty="0" smtClean="0"/>
              <a:t>函数</a:t>
            </a:r>
            <a:endParaRPr lang="en-US" altLang="zh-CN" sz="1100" dirty="0" smtClean="0"/>
          </a:p>
          <a:p>
            <a:r>
              <a:rPr lang="en-US" altLang="zh-CN" sz="1100" dirty="0" smtClean="0"/>
              <a:t>Probe</a:t>
            </a:r>
            <a:r>
              <a:rPr lang="zh-CN" altLang="en-US" sz="1100" dirty="0" smtClean="0"/>
              <a:t>主要是为了解决光照</a:t>
            </a:r>
            <a:r>
              <a:rPr lang="en-US" altLang="zh-CN" sz="1100" dirty="0" smtClean="0"/>
              <a:t>GI</a:t>
            </a:r>
            <a:r>
              <a:rPr lang="zh-CN" altLang="en-US" sz="1100" dirty="0" smtClean="0"/>
              <a:t>信息密度不均匀问题</a:t>
            </a:r>
            <a:endParaRPr lang="en-US" altLang="zh-CN" sz="1100" dirty="0"/>
          </a:p>
        </p:txBody>
      </p:sp>
      <p:sp>
        <p:nvSpPr>
          <p:cNvPr id="22" name="文本框 21"/>
          <p:cNvSpPr txBox="1"/>
          <p:nvPr/>
        </p:nvSpPr>
        <p:spPr>
          <a:xfrm>
            <a:off x="9360742" y="6096977"/>
            <a:ext cx="27831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100" dirty="0" smtClean="0"/>
          </a:p>
          <a:p>
            <a:r>
              <a:rPr lang="zh-CN" altLang="en-US" sz="1100" b="1" dirty="0" smtClean="0"/>
              <a:t>代码</a:t>
            </a:r>
            <a:r>
              <a:rPr lang="zh-CN" altLang="en-US" sz="1100" dirty="0" smtClean="0"/>
              <a:t>：</a:t>
            </a:r>
            <a:r>
              <a:rPr lang="en-US" altLang="zh-CN" sz="1100" dirty="0" smtClean="0"/>
              <a:t>LumenRadianceCache.cpp</a:t>
            </a:r>
            <a:endParaRPr lang="en-US" altLang="zh-CN" sz="1100" dirty="0"/>
          </a:p>
        </p:txBody>
      </p:sp>
      <p:sp>
        <p:nvSpPr>
          <p:cNvPr id="23" name="圆角矩形 22"/>
          <p:cNvSpPr/>
          <p:nvPr/>
        </p:nvSpPr>
        <p:spPr>
          <a:xfrm>
            <a:off x="9372068" y="414028"/>
            <a:ext cx="2297722" cy="37087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>
                <a:solidFill>
                  <a:schemeClr val="tx1"/>
                </a:solidFill>
              </a:rPr>
              <a:t>Cache voxel 3D </a:t>
            </a:r>
            <a:r>
              <a:rPr lang="en-US" altLang="zh-CN" sz="1200" dirty="0" err="1">
                <a:solidFill>
                  <a:schemeClr val="tx1"/>
                </a:solidFill>
              </a:rPr>
              <a:t>clipmap</a:t>
            </a:r>
            <a:endParaRPr lang="en-US" altLang="zh-CN" sz="1200" dirty="0">
              <a:solidFill>
                <a:schemeClr val="tx1"/>
              </a:solidFill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9404988" y="2537700"/>
            <a:ext cx="2297722" cy="37087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>
                <a:solidFill>
                  <a:schemeClr val="tx1"/>
                </a:solidFill>
              </a:rPr>
              <a:t>Cache GI </a:t>
            </a:r>
            <a:r>
              <a:rPr lang="en-US" altLang="zh-CN" sz="1200" dirty="0" smtClean="0">
                <a:solidFill>
                  <a:schemeClr val="tx1"/>
                </a:solidFill>
              </a:rPr>
              <a:t>Volume</a:t>
            </a:r>
            <a:r>
              <a:rPr lang="en-US" altLang="zh-CN" sz="1200" dirty="0">
                <a:solidFill>
                  <a:schemeClr val="tx1"/>
                </a:solidFill>
              </a:rPr>
              <a:t>(</a:t>
            </a:r>
            <a:r>
              <a:rPr lang="zh-CN" altLang="en-US" sz="1200" dirty="0" smtClean="0">
                <a:solidFill>
                  <a:schemeClr val="tx1"/>
                </a:solidFill>
              </a:rPr>
              <a:t>处理半透明物体</a:t>
            </a:r>
            <a:r>
              <a:rPr lang="en-US" altLang="zh-CN" sz="1200" dirty="0" smtClean="0">
                <a:solidFill>
                  <a:schemeClr val="tx1"/>
                </a:solidFill>
              </a:rPr>
              <a:t>)</a:t>
            </a:r>
            <a:endParaRPr lang="en-US" altLang="zh-CN" sz="1200" dirty="0">
              <a:solidFill>
                <a:schemeClr val="tx1"/>
              </a:solidFill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5377103" y="-6391"/>
            <a:ext cx="0" cy="6816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848655" y="-6391"/>
            <a:ext cx="2837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UE5</a:t>
            </a:r>
            <a:r>
              <a:rPr lang="zh-CN" altLang="en-US" sz="1200" dirty="0" smtClean="0"/>
              <a:t>各个文件入口都是最后一个函数，流程还是比较容易分析的，</a:t>
            </a:r>
            <a:endParaRPr lang="en-US" altLang="zh-CN" sz="1200" dirty="0" smtClean="0"/>
          </a:p>
          <a:p>
            <a:r>
              <a:rPr lang="zh-CN" altLang="en-US" sz="1200" dirty="0" smtClean="0"/>
              <a:t>但是具体实现细节需要更多时间研究</a:t>
            </a:r>
            <a:endParaRPr lang="zh-CN" altLang="en-US" sz="1200" dirty="0"/>
          </a:p>
        </p:txBody>
      </p:sp>
      <p:sp>
        <p:nvSpPr>
          <p:cNvPr id="28" name="文本框 27"/>
          <p:cNvSpPr txBox="1"/>
          <p:nvPr/>
        </p:nvSpPr>
        <p:spPr>
          <a:xfrm>
            <a:off x="9327822" y="750249"/>
            <a:ext cx="27831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/>
              <a:t>1.</a:t>
            </a:r>
            <a:r>
              <a:rPr lang="zh-CN" altLang="en-US" sz="1100" dirty="0" smtClean="0"/>
              <a:t>第</a:t>
            </a:r>
            <a:r>
              <a:rPr lang="en-US" altLang="zh-CN" sz="1100" dirty="0" smtClean="0"/>
              <a:t>0/2/4</a:t>
            </a:r>
            <a:r>
              <a:rPr lang="zh-CN" altLang="en-US" sz="1100" dirty="0" smtClean="0"/>
              <a:t>帧更新第</a:t>
            </a:r>
            <a:r>
              <a:rPr lang="en-US" altLang="zh-CN" sz="1100" dirty="0" smtClean="0"/>
              <a:t>0</a:t>
            </a:r>
            <a:r>
              <a:rPr lang="zh-CN" altLang="en-US" sz="1100" dirty="0" smtClean="0"/>
              <a:t>级</a:t>
            </a:r>
            <a:r>
              <a:rPr lang="en-US" altLang="zh-CN" sz="1100" dirty="0" err="1"/>
              <a:t>clip</a:t>
            </a:r>
            <a:r>
              <a:rPr lang="en-US" altLang="zh-CN" sz="1100" dirty="0" err="1" smtClean="0"/>
              <a:t>map</a:t>
            </a:r>
            <a:r>
              <a:rPr lang="zh-CN" altLang="en-US" sz="1100" dirty="0" smtClean="0"/>
              <a:t>，第</a:t>
            </a:r>
            <a:r>
              <a:rPr lang="en-US" altLang="zh-CN" sz="1100" dirty="0" smtClean="0"/>
              <a:t>1/5/9</a:t>
            </a:r>
            <a:r>
              <a:rPr lang="zh-CN" altLang="en-US" sz="1100" dirty="0" smtClean="0"/>
              <a:t>更新第</a:t>
            </a:r>
            <a:r>
              <a:rPr lang="en-US" altLang="zh-CN" sz="1100" dirty="0" smtClean="0"/>
              <a:t>1</a:t>
            </a:r>
            <a:r>
              <a:rPr lang="zh-CN" altLang="en-US" sz="1100" dirty="0" smtClean="0"/>
              <a:t>级</a:t>
            </a:r>
            <a:r>
              <a:rPr lang="en-US" altLang="zh-CN" sz="1100" dirty="0" err="1"/>
              <a:t>clip</a:t>
            </a:r>
            <a:r>
              <a:rPr lang="en-US" altLang="zh-CN" sz="1100" dirty="0" err="1" smtClean="0"/>
              <a:t>map</a:t>
            </a:r>
            <a:r>
              <a:rPr lang="zh-CN" altLang="en-US" sz="1100" dirty="0" smtClean="0"/>
              <a:t>，</a:t>
            </a:r>
            <a:r>
              <a:rPr lang="en-US" altLang="zh-CN" sz="1100" dirty="0" smtClean="0"/>
              <a:t>3/11/19</a:t>
            </a:r>
            <a:r>
              <a:rPr lang="zh-CN" altLang="en-US" sz="1100" dirty="0" smtClean="0"/>
              <a:t>更新第</a:t>
            </a:r>
            <a:r>
              <a:rPr lang="en-US" altLang="zh-CN" sz="1100" dirty="0" smtClean="0"/>
              <a:t>2</a:t>
            </a:r>
            <a:r>
              <a:rPr lang="zh-CN" altLang="en-US" sz="1100" dirty="0" smtClean="0"/>
              <a:t>级，</a:t>
            </a:r>
            <a:r>
              <a:rPr lang="en-US" altLang="zh-CN" sz="1100" dirty="0" smtClean="0"/>
              <a:t>7/15/23</a:t>
            </a:r>
            <a:r>
              <a:rPr lang="zh-CN" altLang="en-US" sz="1100" dirty="0" smtClean="0"/>
              <a:t>更新第</a:t>
            </a:r>
            <a:r>
              <a:rPr lang="en-US" altLang="zh-CN" sz="1100" dirty="0" smtClean="0"/>
              <a:t>3</a:t>
            </a:r>
            <a:r>
              <a:rPr lang="zh-CN" altLang="en-US" sz="1100" dirty="0" smtClean="0"/>
              <a:t>级</a:t>
            </a:r>
            <a:r>
              <a:rPr lang="en-US" altLang="zh-CN" sz="1100" dirty="0" err="1"/>
              <a:t>clip</a:t>
            </a:r>
            <a:r>
              <a:rPr lang="en-US" altLang="zh-CN" sz="1100" dirty="0" err="1" smtClean="0"/>
              <a:t>map</a:t>
            </a:r>
            <a:endParaRPr lang="en-US" altLang="zh-CN" sz="1100" dirty="0" smtClean="0"/>
          </a:p>
          <a:p>
            <a:r>
              <a:rPr lang="en-US" altLang="zh-CN" sz="1100" dirty="0" smtClean="0"/>
              <a:t>2.</a:t>
            </a:r>
            <a:r>
              <a:rPr lang="zh-CN" altLang="en-US" sz="1100" dirty="0" smtClean="0"/>
              <a:t>使用对应的</a:t>
            </a:r>
            <a:r>
              <a:rPr lang="en-US" altLang="zh-CN" sz="1100" dirty="0" err="1" smtClean="0"/>
              <a:t>clipmap</a:t>
            </a:r>
            <a:r>
              <a:rPr lang="zh-CN" altLang="en-US" sz="1100" dirty="0" smtClean="0"/>
              <a:t>剔除掉</a:t>
            </a:r>
            <a:r>
              <a:rPr lang="en-US" altLang="zh-CN" sz="1100" dirty="0" err="1" smtClean="0"/>
              <a:t>LumenCards</a:t>
            </a:r>
            <a:endParaRPr lang="en-US" altLang="zh-CN" sz="1100" dirty="0" smtClean="0"/>
          </a:p>
          <a:p>
            <a:r>
              <a:rPr lang="en-US" altLang="zh-CN" sz="1100" dirty="0" smtClean="0"/>
              <a:t>3.clipmap</a:t>
            </a:r>
            <a:r>
              <a:rPr lang="zh-CN" altLang="en-US" sz="1100" dirty="0" smtClean="0"/>
              <a:t>和</a:t>
            </a:r>
            <a:r>
              <a:rPr lang="en-US" altLang="zh-CN" sz="1100" dirty="0" smtClean="0"/>
              <a:t>Voxel MDF</a:t>
            </a:r>
            <a:r>
              <a:rPr lang="zh-CN" altLang="en-US" sz="1100" dirty="0" smtClean="0"/>
              <a:t>求交生成</a:t>
            </a:r>
            <a:r>
              <a:rPr lang="en-US" altLang="zh-CN" sz="1100" dirty="0" smtClean="0"/>
              <a:t>visibility buffer</a:t>
            </a:r>
          </a:p>
          <a:p>
            <a:r>
              <a:rPr lang="en-US" altLang="zh-CN" sz="1100" dirty="0" smtClean="0"/>
              <a:t>4.</a:t>
            </a:r>
            <a:r>
              <a:rPr lang="zh-CN" altLang="en-US" sz="1100" dirty="0" smtClean="0"/>
              <a:t>从</a:t>
            </a:r>
            <a:r>
              <a:rPr lang="en-US" altLang="zh-CN" sz="1100" dirty="0" smtClean="0"/>
              <a:t>visibility buffer</a:t>
            </a:r>
            <a:r>
              <a:rPr lang="zh-CN" altLang="en-US" sz="1100" dirty="0" smtClean="0"/>
              <a:t>获取最佳的三个</a:t>
            </a:r>
            <a:r>
              <a:rPr lang="en-US" altLang="zh-CN" sz="1100" dirty="0" err="1" smtClean="0"/>
              <a:t>meshcard</a:t>
            </a:r>
            <a:r>
              <a:rPr lang="zh-CN" altLang="en-US" sz="1100" dirty="0"/>
              <a:t>来</a:t>
            </a:r>
            <a:r>
              <a:rPr lang="zh-CN" altLang="en-US" sz="1100" dirty="0" smtClean="0"/>
              <a:t>对</a:t>
            </a:r>
            <a:r>
              <a:rPr lang="en-US" altLang="zh-CN" sz="1100" dirty="0" smtClean="0"/>
              <a:t>voxel</a:t>
            </a:r>
            <a:r>
              <a:rPr lang="zh-CN" altLang="en-US" sz="1100" dirty="0" smtClean="0"/>
              <a:t>结算光照</a:t>
            </a:r>
            <a:endParaRPr lang="en-US" altLang="zh-CN" sz="1100" dirty="0" smtClean="0"/>
          </a:p>
          <a:p>
            <a:r>
              <a:rPr lang="zh-CN" altLang="en-US" sz="1000" b="1" dirty="0" smtClean="0"/>
              <a:t>代码</a:t>
            </a:r>
            <a:r>
              <a:rPr lang="zh-CN" altLang="en-US" sz="1000" dirty="0" smtClean="0"/>
              <a:t>：</a:t>
            </a:r>
            <a:r>
              <a:rPr lang="en-US" altLang="zh-CN" sz="1000" dirty="0" err="1" smtClean="0"/>
              <a:t>ComputeLumenSceneVoxelLighting</a:t>
            </a:r>
            <a:r>
              <a:rPr lang="zh-CN" altLang="en-US" sz="1000" dirty="0" smtClean="0"/>
              <a:t>函数</a:t>
            </a:r>
            <a:endParaRPr lang="en-US" altLang="zh-CN" sz="1000" dirty="0" smtClean="0"/>
          </a:p>
          <a:p>
            <a:r>
              <a:rPr lang="en-US" altLang="zh-CN" sz="1000" dirty="0" err="1" smtClean="0"/>
              <a:t>LumenTracingCommon.ush</a:t>
            </a:r>
            <a:r>
              <a:rPr lang="zh-CN" altLang="en-US" sz="1000" dirty="0" smtClean="0"/>
              <a:t>文件</a:t>
            </a:r>
            <a:endParaRPr lang="en-US" altLang="zh-CN" sz="1000" dirty="0" smtClean="0"/>
          </a:p>
        </p:txBody>
      </p:sp>
      <p:sp>
        <p:nvSpPr>
          <p:cNvPr id="29" name="文本框 28"/>
          <p:cNvSpPr txBox="1"/>
          <p:nvPr/>
        </p:nvSpPr>
        <p:spPr>
          <a:xfrm>
            <a:off x="3582503" y="4814401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SSGI</a:t>
            </a:r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9327822" y="2908576"/>
            <a:ext cx="29849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/>
              <a:t>1.</a:t>
            </a:r>
            <a:r>
              <a:rPr lang="zh-CN" altLang="en-US" sz="1100" dirty="0" smtClean="0"/>
              <a:t>使用</a:t>
            </a:r>
            <a:r>
              <a:rPr lang="en-US" altLang="zh-CN" sz="1100" dirty="0" err="1" smtClean="0"/>
              <a:t>coneTrace</a:t>
            </a:r>
            <a:r>
              <a:rPr lang="en-US" altLang="zh-CN" sz="1100" dirty="0" smtClean="0"/>
              <a:t> </a:t>
            </a:r>
            <a:r>
              <a:rPr lang="zh-CN" altLang="en-US" sz="1100" dirty="0" smtClean="0"/>
              <a:t>采样</a:t>
            </a:r>
            <a:r>
              <a:rPr lang="en-US" altLang="zh-CN" sz="1100" dirty="0" err="1" smtClean="0"/>
              <a:t>VoxelLighing</a:t>
            </a:r>
            <a:endParaRPr lang="en-US" altLang="zh-CN" sz="1100" dirty="0" smtClean="0"/>
          </a:p>
          <a:p>
            <a:r>
              <a:rPr lang="en-US" altLang="zh-CN" sz="1100" dirty="0" smtClean="0"/>
              <a:t>2.</a:t>
            </a:r>
            <a:r>
              <a:rPr lang="zh-CN" altLang="en-US" sz="1100" dirty="0" smtClean="0"/>
              <a:t>使用</a:t>
            </a:r>
            <a:r>
              <a:rPr lang="en-US" altLang="zh-CN" sz="1100" dirty="0" smtClean="0"/>
              <a:t>2</a:t>
            </a:r>
            <a:r>
              <a:rPr lang="zh-CN" altLang="en-US" sz="1100" dirty="0" smtClean="0"/>
              <a:t>阶</a:t>
            </a:r>
            <a:r>
              <a:rPr lang="en-US" altLang="zh-CN" sz="1100" dirty="0" smtClean="0"/>
              <a:t>SH</a:t>
            </a:r>
            <a:r>
              <a:rPr lang="zh-CN" altLang="en-US" sz="1100" dirty="0" smtClean="0"/>
              <a:t>保存</a:t>
            </a:r>
            <a:r>
              <a:rPr lang="en-US" altLang="zh-CN" sz="1100" dirty="0" smtClean="0"/>
              <a:t>trace</a:t>
            </a:r>
            <a:r>
              <a:rPr lang="zh-CN" altLang="en-US" sz="1100" dirty="0" smtClean="0"/>
              <a:t>的结果</a:t>
            </a:r>
            <a:endParaRPr lang="en-US" altLang="zh-CN" sz="1100" dirty="0" smtClean="0"/>
          </a:p>
          <a:p>
            <a:r>
              <a:rPr lang="en-US" altLang="zh-CN" sz="1100" dirty="0" smtClean="0"/>
              <a:t>3.</a:t>
            </a:r>
            <a:r>
              <a:rPr lang="zh-CN" altLang="en-US" sz="1100" dirty="0" smtClean="0"/>
              <a:t>使用两个历史数据来做采样结果复用</a:t>
            </a:r>
            <a:endParaRPr lang="en-US" altLang="zh-CN" sz="1100" dirty="0" smtClean="0"/>
          </a:p>
          <a:p>
            <a:endParaRPr lang="en-US" altLang="zh-CN" sz="1100" dirty="0" smtClean="0"/>
          </a:p>
          <a:p>
            <a:r>
              <a:rPr lang="zh-CN" altLang="en-US" sz="1000" b="1" dirty="0" smtClean="0"/>
              <a:t>代码</a:t>
            </a:r>
            <a:r>
              <a:rPr lang="zh-CN" altLang="en-US" sz="1000" dirty="0" smtClean="0"/>
              <a:t>：</a:t>
            </a:r>
            <a:r>
              <a:rPr lang="en-US" altLang="zh-CN" sz="1000" dirty="0" err="1" smtClean="0"/>
              <a:t>ComputeLumenTranslucencyGIVolume</a:t>
            </a:r>
            <a:r>
              <a:rPr lang="zh-CN" altLang="en-US" sz="1000" dirty="0" smtClean="0"/>
              <a:t>函数</a:t>
            </a:r>
            <a:endParaRPr lang="en-US" altLang="zh-CN" sz="1000" dirty="0" smtClean="0"/>
          </a:p>
          <a:p>
            <a:r>
              <a:rPr lang="en-US" altLang="zh-CN" sz="1000" dirty="0" err="1" smtClean="0"/>
              <a:t>LumenTranslucencyVolumeLighting.usf</a:t>
            </a:r>
            <a:r>
              <a:rPr lang="zh-CN" altLang="en-US" sz="1000" dirty="0" smtClean="0"/>
              <a:t>文件</a:t>
            </a:r>
            <a:endParaRPr lang="en-US" altLang="zh-CN" sz="1000" dirty="0" smtClean="0"/>
          </a:p>
        </p:txBody>
      </p:sp>
      <p:sp>
        <p:nvSpPr>
          <p:cNvPr id="31" name="文本框 30"/>
          <p:cNvSpPr txBox="1"/>
          <p:nvPr/>
        </p:nvSpPr>
        <p:spPr>
          <a:xfrm>
            <a:off x="3542267" y="1219202"/>
            <a:ext cx="1900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Trace Detail </a:t>
            </a:r>
            <a:r>
              <a:rPr lang="en-US" altLang="zh-CN" sz="1200" dirty="0" err="1" smtClean="0"/>
              <a:t>Meshcard</a:t>
            </a:r>
            <a:r>
              <a:rPr lang="zh-CN" altLang="en-US" sz="1200" dirty="0" smtClean="0"/>
              <a:t>，</a:t>
            </a:r>
            <a:r>
              <a:rPr lang="en-US" altLang="zh-CN" sz="1200" dirty="0" smtClean="0"/>
              <a:t>MDF</a:t>
            </a:r>
            <a:r>
              <a:rPr lang="zh-CN" altLang="en-US" sz="1200" dirty="0" smtClean="0"/>
              <a:t>加速，使用</a:t>
            </a:r>
            <a:r>
              <a:rPr lang="zh-CN" altLang="en-US" sz="1200" dirty="0" smtClean="0"/>
              <a:t>类似</a:t>
            </a:r>
            <a:r>
              <a:rPr lang="en-US" altLang="zh-CN" sz="1200" dirty="0" smtClean="0"/>
              <a:t>VSM</a:t>
            </a:r>
            <a:r>
              <a:rPr lang="zh-CN" altLang="en-US" sz="1200" dirty="0" smtClean="0"/>
              <a:t>的方式计算遮挡信息</a:t>
            </a:r>
            <a:endParaRPr lang="zh-CN" altLang="en-US" sz="1200" dirty="0"/>
          </a:p>
        </p:txBody>
      </p:sp>
      <p:sp>
        <p:nvSpPr>
          <p:cNvPr id="32" name="圆角矩形 31"/>
          <p:cNvSpPr/>
          <p:nvPr/>
        </p:nvSpPr>
        <p:spPr>
          <a:xfrm>
            <a:off x="2442299" y="3617929"/>
            <a:ext cx="1163782" cy="37087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远</a:t>
            </a:r>
            <a:r>
              <a:rPr lang="zh-CN" altLang="en-US" dirty="0" smtClean="0">
                <a:solidFill>
                  <a:schemeClr val="tx1"/>
                </a:solidFill>
              </a:rPr>
              <a:t>景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2442299" y="2422226"/>
            <a:ext cx="1163782" cy="37087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中距离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542267" y="2279358"/>
            <a:ext cx="1900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GDF</a:t>
            </a:r>
            <a:r>
              <a:rPr lang="zh-CN" altLang="en-US" sz="1200" dirty="0" smtClean="0"/>
              <a:t>加速光线求交，</a:t>
            </a:r>
            <a:r>
              <a:rPr lang="en-US" altLang="zh-CN" sz="1200" dirty="0" smtClean="0"/>
              <a:t>Trace </a:t>
            </a:r>
            <a:r>
              <a:rPr lang="en-US" altLang="zh-CN" sz="1200" dirty="0" err="1" smtClean="0"/>
              <a:t>voxelLighting</a:t>
            </a:r>
            <a:r>
              <a:rPr lang="zh-CN" altLang="en-US" sz="1200" dirty="0" smtClean="0"/>
              <a:t>时，遮挡计算使用</a:t>
            </a:r>
            <a:r>
              <a:rPr lang="en-US" altLang="zh-CN" sz="1200" dirty="0" err="1" smtClean="0"/>
              <a:t>cone+VSM</a:t>
            </a:r>
            <a:r>
              <a:rPr lang="zh-CN" altLang="en-US" sz="1200" dirty="0"/>
              <a:t>估算</a:t>
            </a:r>
            <a:endParaRPr lang="en-US" altLang="zh-CN" sz="1200" dirty="0" smtClean="0"/>
          </a:p>
        </p:txBody>
      </p:sp>
      <p:sp>
        <p:nvSpPr>
          <p:cNvPr id="35" name="文本框 34"/>
          <p:cNvSpPr txBox="1"/>
          <p:nvPr/>
        </p:nvSpPr>
        <p:spPr>
          <a:xfrm>
            <a:off x="3540295" y="3546879"/>
            <a:ext cx="1900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使用</a:t>
            </a:r>
            <a:r>
              <a:rPr lang="en-US" altLang="zh-CN" sz="1200" dirty="0" err="1" smtClean="0"/>
              <a:t>DistantCard</a:t>
            </a:r>
            <a:r>
              <a:rPr lang="zh-CN" altLang="en-US" sz="1200" dirty="0" smtClean="0"/>
              <a:t>来计算光照</a:t>
            </a:r>
            <a:r>
              <a:rPr lang="zh-CN" altLang="en-US" sz="1200" dirty="0" smtClean="0"/>
              <a:t>。（</a:t>
            </a:r>
            <a:r>
              <a:rPr lang="en-US" altLang="zh-CN" sz="1200" dirty="0" err="1" smtClean="0"/>
              <a:t>distanceCard</a:t>
            </a:r>
            <a:r>
              <a:rPr lang="zh-CN" altLang="en-US" sz="1200" dirty="0" smtClean="0"/>
              <a:t>一共</a:t>
            </a:r>
            <a:r>
              <a:rPr lang="zh-CN" altLang="en-US" sz="1200" dirty="0" smtClean="0"/>
              <a:t>最多只有八个</a:t>
            </a:r>
            <a:r>
              <a:rPr lang="zh-CN" altLang="en-US" sz="1200" dirty="0" smtClean="0"/>
              <a:t>）</a:t>
            </a:r>
            <a:endParaRPr lang="zh-CN" altLang="en-US" sz="1200" dirty="0"/>
          </a:p>
        </p:txBody>
      </p:sp>
      <p:cxnSp>
        <p:nvCxnSpPr>
          <p:cNvPr id="37" name="肘形连接符 36"/>
          <p:cNvCxnSpPr>
            <a:stCxn id="8" idx="1"/>
            <a:endCxn id="9" idx="1"/>
          </p:cNvCxnSpPr>
          <p:nvPr/>
        </p:nvCxnSpPr>
        <p:spPr>
          <a:xfrm rot="10800000" flipV="1">
            <a:off x="6577595" y="2723137"/>
            <a:ext cx="32885" cy="1952529"/>
          </a:xfrm>
          <a:prstGeom prst="bentConnector3">
            <a:avLst>
              <a:gd name="adj1" fmla="val 7951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肘形连接符 37"/>
          <p:cNvCxnSpPr>
            <a:stCxn id="23" idx="3"/>
            <a:endCxn id="24" idx="3"/>
          </p:cNvCxnSpPr>
          <p:nvPr/>
        </p:nvCxnSpPr>
        <p:spPr>
          <a:xfrm>
            <a:off x="11669790" y="599466"/>
            <a:ext cx="32920" cy="2123672"/>
          </a:xfrm>
          <a:prstGeom prst="bentConnector3">
            <a:avLst>
              <a:gd name="adj1" fmla="val 7944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093718" y="5699159"/>
            <a:ext cx="3342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/>
              <a:t>代码</a:t>
            </a:r>
            <a:r>
              <a:rPr lang="zh-CN" altLang="en-US" sz="1200" dirty="0" smtClean="0"/>
              <a:t>： </a:t>
            </a:r>
            <a:r>
              <a:rPr lang="en-US" altLang="zh-CN" sz="1200" dirty="0" smtClean="0"/>
              <a:t>DeferredShadingRenderer.cpp </a:t>
            </a:r>
            <a:r>
              <a:rPr lang="zh-CN" altLang="en-US" sz="1200" dirty="0" smtClean="0"/>
              <a:t>里面搜索</a:t>
            </a:r>
            <a:endParaRPr lang="en-US" altLang="zh-CN" sz="1200" dirty="0" smtClean="0"/>
          </a:p>
          <a:p>
            <a:r>
              <a:rPr lang="en-US" altLang="zh-CN" sz="1200" dirty="0" err="1" smtClean="0"/>
              <a:t>RenderDiffuseIndirectAndAmbientOcclusion</a:t>
            </a:r>
            <a:endParaRPr lang="en-US" altLang="zh-CN" sz="1200" dirty="0" smtClean="0"/>
          </a:p>
          <a:p>
            <a:r>
              <a:rPr lang="zh-CN" altLang="en-US" sz="1200" dirty="0" smtClean="0"/>
              <a:t>和</a:t>
            </a:r>
            <a:r>
              <a:rPr lang="en-US" altLang="zh-CN" sz="1200" dirty="0" err="1" smtClean="0"/>
              <a:t>RenderLumenSceneLighting</a:t>
            </a:r>
            <a:endParaRPr lang="en-US" altLang="zh-CN" sz="1200" dirty="0"/>
          </a:p>
        </p:txBody>
      </p:sp>
      <p:cxnSp>
        <p:nvCxnSpPr>
          <p:cNvPr id="43" name="肘形连接符 42"/>
          <p:cNvCxnSpPr>
            <a:stCxn id="10" idx="3"/>
            <a:endCxn id="11" idx="3"/>
          </p:cNvCxnSpPr>
          <p:nvPr/>
        </p:nvCxnSpPr>
        <p:spPr>
          <a:xfrm>
            <a:off x="11669790" y="4356670"/>
            <a:ext cx="32920" cy="1707321"/>
          </a:xfrm>
          <a:prstGeom prst="bentConnector3">
            <a:avLst>
              <a:gd name="adj1" fmla="val 7944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肘形连接符 45"/>
          <p:cNvCxnSpPr>
            <a:stCxn id="9" idx="3"/>
            <a:endCxn id="23" idx="1"/>
          </p:cNvCxnSpPr>
          <p:nvPr/>
        </p:nvCxnSpPr>
        <p:spPr>
          <a:xfrm flipV="1">
            <a:off x="8875316" y="599466"/>
            <a:ext cx="496752" cy="40762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圆角矩形 35"/>
          <p:cNvSpPr/>
          <p:nvPr/>
        </p:nvSpPr>
        <p:spPr>
          <a:xfrm>
            <a:off x="2442299" y="6439161"/>
            <a:ext cx="1163782" cy="37087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其他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531929" y="6426720"/>
            <a:ext cx="2222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RTGI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SSAO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RTAO</a:t>
            </a:r>
            <a:r>
              <a:rPr lang="zh-CN" altLang="en-US" sz="1600" dirty="0" smtClean="0"/>
              <a:t>等</a:t>
            </a:r>
            <a:endParaRPr lang="zh-CN" altLang="en-US" sz="1600" dirty="0"/>
          </a:p>
        </p:txBody>
      </p:sp>
      <p:sp>
        <p:nvSpPr>
          <p:cNvPr id="40" name="文本框 39"/>
          <p:cNvSpPr txBox="1"/>
          <p:nvPr/>
        </p:nvSpPr>
        <p:spPr>
          <a:xfrm>
            <a:off x="7693533" y="6477215"/>
            <a:ext cx="46192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 smtClean="0"/>
              <a:t>最后：根据</a:t>
            </a:r>
            <a:r>
              <a:rPr lang="en-US" altLang="zh-CN" sz="1050" b="1" dirty="0" smtClean="0"/>
              <a:t>Probe</a:t>
            </a:r>
            <a:r>
              <a:rPr lang="zh-CN" altLang="en-US" sz="1050" b="1" dirty="0" smtClean="0"/>
              <a:t>、二次编码的光照信息和</a:t>
            </a:r>
            <a:r>
              <a:rPr lang="en-US" altLang="zh-CN" sz="1050" b="1" dirty="0" smtClean="0"/>
              <a:t>irradiance cache</a:t>
            </a:r>
            <a:r>
              <a:rPr lang="zh-CN" altLang="en-US" sz="1050" b="1" dirty="0" smtClean="0"/>
              <a:t>计算</a:t>
            </a:r>
            <a:r>
              <a:rPr lang="en-US" altLang="zh-CN" sz="1050" b="1" dirty="0" smtClean="0"/>
              <a:t>indirect diffuse</a:t>
            </a:r>
            <a:r>
              <a:rPr lang="zh-CN" altLang="en-US" sz="1050" b="1" dirty="0" smtClean="0"/>
              <a:t>和</a:t>
            </a:r>
            <a:r>
              <a:rPr lang="en-US" altLang="zh-CN" sz="1050" b="1" dirty="0" smtClean="0"/>
              <a:t>indirect reflection</a:t>
            </a:r>
            <a:r>
              <a:rPr lang="zh-CN" altLang="en-US" sz="1050" b="1" dirty="0" smtClean="0"/>
              <a:t>，并且混合</a:t>
            </a:r>
            <a:r>
              <a:rPr lang="en-US" altLang="zh-CN" sz="1050" b="1" dirty="0" smtClean="0"/>
              <a:t>history</a:t>
            </a:r>
            <a:r>
              <a:rPr lang="zh-CN" altLang="en-US" sz="1050" b="1" dirty="0" smtClean="0"/>
              <a:t>光照信息作为</a:t>
            </a:r>
            <a:r>
              <a:rPr lang="en-US" altLang="zh-CN" sz="1050" b="1" dirty="0" smtClean="0"/>
              <a:t>GI</a:t>
            </a:r>
            <a:r>
              <a:rPr lang="zh-CN" altLang="en-US" sz="1050" b="1" dirty="0" smtClean="0"/>
              <a:t>输出</a:t>
            </a:r>
            <a:endParaRPr lang="en-US" altLang="zh-CN" sz="11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784773" y="3037050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= </a:t>
            </a:r>
            <a:r>
              <a:rPr lang="en-US" altLang="zh-CN" sz="1600" dirty="0" err="1" smtClean="0"/>
              <a:t>SSProbe</a:t>
            </a:r>
            <a:r>
              <a:rPr lang="en-US" altLang="zh-CN" sz="1600" dirty="0" smtClean="0"/>
              <a:t> +</a:t>
            </a:r>
            <a:endParaRPr lang="zh-CN" altLang="en-US" sz="1600" dirty="0"/>
          </a:p>
        </p:txBody>
      </p:sp>
      <p:sp>
        <p:nvSpPr>
          <p:cNvPr id="41" name="圆角矩形 40"/>
          <p:cNvSpPr/>
          <p:nvPr/>
        </p:nvSpPr>
        <p:spPr>
          <a:xfrm>
            <a:off x="2442299" y="5300292"/>
            <a:ext cx="1163782" cy="37087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超远景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582503" y="5341111"/>
            <a:ext cx="1535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半透明</a:t>
            </a:r>
            <a:r>
              <a:rPr lang="en-US" altLang="zh-CN" sz="1400" dirty="0" smtClean="0"/>
              <a:t>GI Volume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36375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084" y="54814"/>
            <a:ext cx="4444709" cy="369163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33583" y="537130"/>
            <a:ext cx="2669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LumenSceneLighting.cpp</a:t>
            </a:r>
            <a:endParaRPr lang="zh-CN" altLang="en-US" dirty="0"/>
          </a:p>
        </p:txBody>
      </p:sp>
      <p:sp>
        <p:nvSpPr>
          <p:cNvPr id="3" name="圆角矩形 2"/>
          <p:cNvSpPr/>
          <p:nvPr/>
        </p:nvSpPr>
        <p:spPr>
          <a:xfrm>
            <a:off x="1042288" y="1919864"/>
            <a:ext cx="1860772" cy="40924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Cull Cards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042288" y="2738349"/>
            <a:ext cx="1860772" cy="40924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把</a:t>
            </a:r>
            <a:r>
              <a:rPr lang="en-US" altLang="zh-CN" sz="1200" dirty="0" err="1">
                <a:solidFill>
                  <a:schemeClr val="tx1"/>
                </a:solidFill>
              </a:rPr>
              <a:t>LumenScene</a:t>
            </a:r>
            <a:r>
              <a:rPr lang="zh-CN" altLang="en-US" sz="1200" dirty="0">
                <a:solidFill>
                  <a:schemeClr val="tx1"/>
                </a:solidFill>
              </a:rPr>
              <a:t>的</a:t>
            </a:r>
            <a:r>
              <a:rPr lang="en-US" altLang="zh-CN" sz="1200" dirty="0">
                <a:solidFill>
                  <a:schemeClr val="tx1"/>
                </a:solidFill>
              </a:rPr>
              <a:t>light Combine</a:t>
            </a:r>
            <a:r>
              <a:rPr lang="zh-CN" altLang="en-US" sz="1200" dirty="0">
                <a:solidFill>
                  <a:schemeClr val="tx1"/>
                </a:solidFill>
              </a:rPr>
              <a:t>起来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042288" y="3506263"/>
            <a:ext cx="1860772" cy="40924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间接光是否使用</a:t>
            </a:r>
            <a:r>
              <a:rPr lang="en-US" altLang="zh-CN" sz="1400" dirty="0" err="1">
                <a:solidFill>
                  <a:schemeClr val="tx1"/>
                </a:solidFill>
              </a:rPr>
              <a:t>IrradianceAtlas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042288" y="4319896"/>
            <a:ext cx="1860772" cy="40924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绘制直接光照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1042288" y="5138380"/>
            <a:ext cx="1860772" cy="40924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直接光</a:t>
            </a:r>
            <a:r>
              <a:rPr lang="zh-CN" altLang="en-US" sz="1400" dirty="0">
                <a:solidFill>
                  <a:schemeClr val="tx1"/>
                </a:solidFill>
              </a:rPr>
              <a:t>是否使用</a:t>
            </a:r>
            <a:r>
              <a:rPr lang="en-US" altLang="zh-CN" sz="1400" dirty="0" err="1">
                <a:solidFill>
                  <a:schemeClr val="tx1"/>
                </a:solidFill>
              </a:rPr>
              <a:t>IrradianceAtlas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042288" y="5956864"/>
            <a:ext cx="1860772" cy="40924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应用</a:t>
            </a:r>
            <a:r>
              <a:rPr lang="en-US" altLang="zh-CN" sz="1200" dirty="0" err="1">
                <a:solidFill>
                  <a:schemeClr val="tx1"/>
                </a:solidFill>
              </a:rPr>
              <a:t>LumenCard</a:t>
            </a:r>
            <a:r>
              <a:rPr lang="zh-CN" altLang="en-US" sz="1200" dirty="0">
                <a:solidFill>
                  <a:schemeClr val="tx1"/>
                </a:solidFill>
              </a:rPr>
              <a:t>的</a:t>
            </a:r>
            <a:r>
              <a:rPr lang="en-US" altLang="zh-CN" sz="1200" dirty="0">
                <a:solidFill>
                  <a:schemeClr val="tx1"/>
                </a:solidFill>
              </a:rPr>
              <a:t>Albedo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240899" y="1102318"/>
            <a:ext cx="1860772" cy="40924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>
                <a:solidFill>
                  <a:schemeClr val="tx1"/>
                </a:solidFill>
              </a:rPr>
              <a:t>Prefilter</a:t>
            </a:r>
            <a:r>
              <a:rPr lang="en-US" altLang="zh-CN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 err="1">
                <a:solidFill>
                  <a:schemeClr val="tx1"/>
                </a:solidFill>
              </a:rPr>
              <a:t>lumenScene</a:t>
            </a:r>
            <a:r>
              <a:rPr lang="zh-CN" altLang="en-US" sz="1200" dirty="0">
                <a:solidFill>
                  <a:schemeClr val="tx1"/>
                </a:solidFill>
              </a:rPr>
              <a:t>的光照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3240899" y="1915951"/>
            <a:ext cx="1860772" cy="40924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计算</a:t>
            </a:r>
            <a:r>
              <a:rPr lang="en-US" altLang="zh-CN" sz="1200" dirty="0" err="1">
                <a:solidFill>
                  <a:schemeClr val="tx1"/>
                </a:solidFill>
              </a:rPr>
              <a:t>VoxelLighting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240899" y="2835679"/>
            <a:ext cx="1860772" cy="40924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计算半透明的</a:t>
            </a:r>
            <a:r>
              <a:rPr lang="en-US" altLang="zh-CN" sz="1200" dirty="0">
                <a:solidFill>
                  <a:schemeClr val="tx1"/>
                </a:solidFill>
              </a:rPr>
              <a:t>GI Volume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cxnSp>
        <p:nvCxnSpPr>
          <p:cNvPr id="13" name="直接箭头连接符 12"/>
          <p:cNvCxnSpPr>
            <a:stCxn id="3" idx="2"/>
            <a:endCxn id="5" idx="0"/>
          </p:cNvCxnSpPr>
          <p:nvPr/>
        </p:nvCxnSpPr>
        <p:spPr>
          <a:xfrm>
            <a:off x="1972674" y="2329106"/>
            <a:ext cx="0" cy="409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5" idx="2"/>
            <a:endCxn id="6" idx="0"/>
          </p:cNvCxnSpPr>
          <p:nvPr/>
        </p:nvCxnSpPr>
        <p:spPr>
          <a:xfrm>
            <a:off x="1972674" y="3147591"/>
            <a:ext cx="0" cy="358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6" idx="2"/>
            <a:endCxn id="7" idx="0"/>
          </p:cNvCxnSpPr>
          <p:nvPr/>
        </p:nvCxnSpPr>
        <p:spPr>
          <a:xfrm>
            <a:off x="1972674" y="3915505"/>
            <a:ext cx="0" cy="404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7" idx="2"/>
            <a:endCxn id="8" idx="0"/>
          </p:cNvCxnSpPr>
          <p:nvPr/>
        </p:nvCxnSpPr>
        <p:spPr>
          <a:xfrm>
            <a:off x="1972674" y="4729138"/>
            <a:ext cx="0" cy="409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8" idx="2"/>
            <a:endCxn id="9" idx="0"/>
          </p:cNvCxnSpPr>
          <p:nvPr/>
        </p:nvCxnSpPr>
        <p:spPr>
          <a:xfrm>
            <a:off x="1972674" y="5547622"/>
            <a:ext cx="0" cy="409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0" idx="2"/>
            <a:endCxn id="11" idx="0"/>
          </p:cNvCxnSpPr>
          <p:nvPr/>
        </p:nvCxnSpPr>
        <p:spPr>
          <a:xfrm>
            <a:off x="4171285" y="1511560"/>
            <a:ext cx="0" cy="404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11" idx="2"/>
            <a:endCxn id="12" idx="0"/>
          </p:cNvCxnSpPr>
          <p:nvPr/>
        </p:nvCxnSpPr>
        <p:spPr>
          <a:xfrm>
            <a:off x="4171285" y="2325193"/>
            <a:ext cx="0" cy="510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连接符 32"/>
          <p:cNvCxnSpPr>
            <a:stCxn id="9" idx="3"/>
            <a:endCxn id="10" idx="0"/>
          </p:cNvCxnSpPr>
          <p:nvPr/>
        </p:nvCxnSpPr>
        <p:spPr>
          <a:xfrm flipV="1">
            <a:off x="2903060" y="1102318"/>
            <a:ext cx="1268225" cy="5059167"/>
          </a:xfrm>
          <a:prstGeom prst="bentConnector4">
            <a:avLst>
              <a:gd name="adj1" fmla="val 13319"/>
              <a:gd name="adj2" fmla="val 1045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3177492" y="2287983"/>
            <a:ext cx="18117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LumenVoxelLighting.cpp</a:t>
            </a:r>
            <a:endParaRPr lang="zh-CN" altLang="en-US" sz="1200" dirty="0"/>
          </a:p>
        </p:txBody>
      </p:sp>
      <p:sp>
        <p:nvSpPr>
          <p:cNvPr id="35" name="文本框 34"/>
          <p:cNvSpPr txBox="1"/>
          <p:nvPr/>
        </p:nvSpPr>
        <p:spPr>
          <a:xfrm>
            <a:off x="3087432" y="3212450"/>
            <a:ext cx="2808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LumenTranslucencyVolumeLighting.cpp</a:t>
            </a:r>
            <a:endParaRPr lang="zh-CN" altLang="en-US" sz="1200" dirty="0"/>
          </a:p>
        </p:txBody>
      </p:sp>
      <p:sp>
        <p:nvSpPr>
          <p:cNvPr id="36" name="文本框 35"/>
          <p:cNvSpPr txBox="1"/>
          <p:nvPr/>
        </p:nvSpPr>
        <p:spPr>
          <a:xfrm>
            <a:off x="3175889" y="1471852"/>
            <a:ext cx="18133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LumenScenePrefilter.cpp</a:t>
            </a:r>
            <a:endParaRPr lang="zh-CN" altLang="en-US" sz="1200" dirty="0"/>
          </a:p>
        </p:txBody>
      </p:sp>
      <p:sp>
        <p:nvSpPr>
          <p:cNvPr id="37" name="圆角矩形 36"/>
          <p:cNvSpPr/>
          <p:nvPr/>
        </p:nvSpPr>
        <p:spPr>
          <a:xfrm>
            <a:off x="1042288" y="1106232"/>
            <a:ext cx="1860772" cy="40924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绘制辐射</a:t>
            </a:r>
            <a:r>
              <a:rPr lang="zh-CN" altLang="en-US" sz="1400" dirty="0" smtClean="0">
                <a:solidFill>
                  <a:schemeClr val="tx1"/>
                </a:solidFill>
              </a:rPr>
              <a:t>度到</a:t>
            </a:r>
            <a:r>
              <a:rPr lang="en-US" altLang="zh-CN" sz="1400" dirty="0" smtClean="0">
                <a:solidFill>
                  <a:schemeClr val="tx1"/>
                </a:solidFill>
              </a:rPr>
              <a:t>Atlas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47" name="直接箭头连接符 46"/>
          <p:cNvCxnSpPr>
            <a:stCxn id="37" idx="2"/>
            <a:endCxn id="3" idx="0"/>
          </p:cNvCxnSpPr>
          <p:nvPr/>
        </p:nvCxnSpPr>
        <p:spPr>
          <a:xfrm>
            <a:off x="1972674" y="1515474"/>
            <a:ext cx="0" cy="40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1027803" y="1463529"/>
            <a:ext cx="1507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LumenRadiosity.cpp</a:t>
            </a:r>
            <a:endParaRPr lang="zh-CN" altLang="en-US" sz="1200" dirty="0"/>
          </a:p>
        </p:txBody>
      </p:sp>
      <p:sp>
        <p:nvSpPr>
          <p:cNvPr id="51" name="文本框 50"/>
          <p:cNvSpPr txBox="1"/>
          <p:nvPr/>
        </p:nvSpPr>
        <p:spPr>
          <a:xfrm>
            <a:off x="296516" y="4656760"/>
            <a:ext cx="22284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LumenSceneDirectLighting.cpp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101669" y="1858962"/>
            <a:ext cx="26675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/>
              <a:t>使用</a:t>
            </a:r>
            <a:r>
              <a:rPr lang="en-US" altLang="zh-CN" sz="1100" dirty="0" err="1" smtClean="0"/>
              <a:t>clipmap</a:t>
            </a:r>
            <a:r>
              <a:rPr lang="zh-CN" altLang="en-US" sz="1100" dirty="0" smtClean="0"/>
              <a:t>来存储</a:t>
            </a:r>
            <a:r>
              <a:rPr lang="en-US" altLang="zh-CN" sz="1100" dirty="0" smtClean="0"/>
              <a:t>voxel</a:t>
            </a:r>
            <a:r>
              <a:rPr lang="zh-CN" altLang="en-US" sz="1100" dirty="0" smtClean="0"/>
              <a:t>，向</a:t>
            </a:r>
            <a:r>
              <a:rPr lang="en-US" altLang="zh-CN" sz="1100" dirty="0" err="1" smtClean="0"/>
              <a:t>clipmap</a:t>
            </a:r>
            <a:r>
              <a:rPr lang="zh-CN" altLang="en-US" sz="1100" dirty="0" smtClean="0"/>
              <a:t>的</a:t>
            </a:r>
            <a:r>
              <a:rPr lang="en-US" altLang="zh-CN" sz="1100" dirty="0" smtClean="0"/>
              <a:t>voxel</a:t>
            </a:r>
            <a:r>
              <a:rPr lang="zh-CN" altLang="en-US" sz="1100" dirty="0" smtClean="0"/>
              <a:t>里注入光照，包括直接光和间接光的</a:t>
            </a:r>
            <a:r>
              <a:rPr lang="en-US" altLang="zh-CN" sz="1100" dirty="0" smtClean="0"/>
              <a:t>diffuse</a:t>
            </a:r>
            <a:r>
              <a:rPr lang="zh-CN" altLang="en-US" sz="1100" dirty="0" smtClean="0"/>
              <a:t>（中等精度）</a:t>
            </a:r>
            <a:endParaRPr lang="en-US" altLang="zh-CN" sz="1100" dirty="0" smtClean="0"/>
          </a:p>
        </p:txBody>
      </p:sp>
      <p:sp>
        <p:nvSpPr>
          <p:cNvPr id="28" name="文本框 27"/>
          <p:cNvSpPr txBox="1"/>
          <p:nvPr/>
        </p:nvSpPr>
        <p:spPr>
          <a:xfrm>
            <a:off x="2990451" y="3365422"/>
            <a:ext cx="52455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/>
              <a:t>只有这里的</a:t>
            </a:r>
            <a:r>
              <a:rPr lang="en-US" altLang="zh-CN" sz="1100" dirty="0" smtClean="0"/>
              <a:t>GI Volume</a:t>
            </a:r>
            <a:r>
              <a:rPr lang="zh-CN" altLang="en-US" sz="1100" dirty="0" smtClean="0"/>
              <a:t>是对半透明起作用的，光源来自于</a:t>
            </a:r>
            <a:r>
              <a:rPr lang="en-US" altLang="zh-CN" sz="1100" dirty="0" err="1" smtClean="0"/>
              <a:t>voxelLighting</a:t>
            </a:r>
            <a:r>
              <a:rPr lang="zh-CN" altLang="en-US" sz="1100" dirty="0" smtClean="0"/>
              <a:t>，默认每个</a:t>
            </a:r>
            <a:r>
              <a:rPr lang="en-US" altLang="zh-CN" sz="1100" dirty="0" smtClean="0"/>
              <a:t>volume</a:t>
            </a:r>
            <a:r>
              <a:rPr lang="zh-CN" altLang="en-US" sz="1100" dirty="0" smtClean="0"/>
              <a:t>采样</a:t>
            </a:r>
            <a:r>
              <a:rPr lang="en-US" altLang="zh-CN" sz="1100" dirty="0" smtClean="0"/>
              <a:t>6</a:t>
            </a:r>
            <a:r>
              <a:rPr lang="zh-CN" altLang="en-US" sz="1100" dirty="0" smtClean="0"/>
              <a:t>个</a:t>
            </a:r>
            <a:r>
              <a:rPr lang="en-US" altLang="zh-CN" sz="1100" dirty="0" smtClean="0"/>
              <a:t>cone</a:t>
            </a:r>
            <a:r>
              <a:rPr lang="zh-CN" altLang="en-US" sz="1100" dirty="0" smtClean="0"/>
              <a:t>，并且使用</a:t>
            </a:r>
            <a:r>
              <a:rPr lang="en-US" altLang="zh-CN" sz="1100" dirty="0" smtClean="0"/>
              <a:t>SH2</a:t>
            </a:r>
            <a:r>
              <a:rPr lang="zh-CN" altLang="en-US" sz="1100" dirty="0" smtClean="0"/>
              <a:t>来编码结果</a:t>
            </a:r>
            <a:endParaRPr lang="zh-CN" altLang="en-US" sz="1100" dirty="0"/>
          </a:p>
        </p:txBody>
      </p:sp>
      <p:sp>
        <p:nvSpPr>
          <p:cNvPr id="30" name="圆角矩形 29"/>
          <p:cNvSpPr/>
          <p:nvPr/>
        </p:nvSpPr>
        <p:spPr>
          <a:xfrm>
            <a:off x="3176279" y="4180913"/>
            <a:ext cx="1718033" cy="28794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直接光注入</a:t>
            </a:r>
            <a:r>
              <a:rPr lang="en-US" altLang="zh-CN" sz="1200" dirty="0" err="1" smtClean="0">
                <a:solidFill>
                  <a:schemeClr val="tx1"/>
                </a:solidFill>
              </a:rPr>
              <a:t>meshcard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3175889" y="4588297"/>
            <a:ext cx="1718033" cy="34735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Light </a:t>
            </a:r>
            <a:r>
              <a:rPr lang="en-US" altLang="zh-CN" sz="1200" dirty="0" err="1" smtClean="0">
                <a:solidFill>
                  <a:schemeClr val="tx1"/>
                </a:solidFill>
              </a:rPr>
              <a:t>culing</a:t>
            </a:r>
            <a:r>
              <a:rPr lang="en-US" altLang="zh-CN" sz="1200" dirty="0" smtClean="0">
                <a:solidFill>
                  <a:schemeClr val="tx1"/>
                </a:solidFill>
              </a:rPr>
              <a:t> &amp; draw(per batch)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左大括号 15"/>
          <p:cNvSpPr/>
          <p:nvPr/>
        </p:nvSpPr>
        <p:spPr>
          <a:xfrm>
            <a:off x="2952328" y="4241464"/>
            <a:ext cx="193677" cy="692131"/>
          </a:xfrm>
          <a:prstGeom prst="leftBrace">
            <a:avLst>
              <a:gd name="adj1" fmla="val 7459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圆角矩形 37"/>
          <p:cNvSpPr/>
          <p:nvPr/>
        </p:nvSpPr>
        <p:spPr>
          <a:xfrm>
            <a:off x="5244997" y="3771530"/>
            <a:ext cx="1718033" cy="28794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使用硬件光追阴影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5244996" y="4107633"/>
            <a:ext cx="1718033" cy="28794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Cull MDF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5244995" y="4443735"/>
            <a:ext cx="1718033" cy="28794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绘制结果到</a:t>
            </a:r>
            <a:r>
              <a:rPr lang="en-US" altLang="zh-CN" sz="1200" dirty="0" smtClean="0">
                <a:solidFill>
                  <a:schemeClr val="tx1"/>
                </a:solidFill>
              </a:rPr>
              <a:t>Atlas</a:t>
            </a:r>
            <a:r>
              <a:rPr lang="zh-CN" altLang="en-US" sz="1200" dirty="0" smtClean="0">
                <a:solidFill>
                  <a:schemeClr val="tx1"/>
                </a:solidFill>
              </a:rPr>
              <a:t>上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5244994" y="4779837"/>
            <a:ext cx="1718033" cy="28794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生成</a:t>
            </a:r>
            <a:r>
              <a:rPr lang="en-US" altLang="zh-CN" sz="1200" dirty="0" smtClean="0">
                <a:solidFill>
                  <a:schemeClr val="tx1"/>
                </a:solidFill>
              </a:rPr>
              <a:t>Atlas</a:t>
            </a:r>
            <a:r>
              <a:rPr lang="zh-CN" altLang="en-US" sz="1200" dirty="0" smtClean="0">
                <a:solidFill>
                  <a:schemeClr val="tx1"/>
                </a:solidFill>
              </a:rPr>
              <a:t>的</a:t>
            </a:r>
            <a:r>
              <a:rPr lang="en-US" altLang="zh-CN" sz="1200" dirty="0" err="1" smtClean="0">
                <a:solidFill>
                  <a:schemeClr val="tx1"/>
                </a:solidFill>
              </a:rPr>
              <a:t>mipmap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43" name="左大括号 42"/>
          <p:cNvSpPr/>
          <p:nvPr/>
        </p:nvSpPr>
        <p:spPr>
          <a:xfrm>
            <a:off x="4932175" y="3832677"/>
            <a:ext cx="274959" cy="1087922"/>
          </a:xfrm>
          <a:prstGeom prst="leftBrace">
            <a:avLst>
              <a:gd name="adj1" fmla="val 583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7000893" y="3776804"/>
            <a:ext cx="37048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/>
              <a:t>L</a:t>
            </a:r>
            <a:r>
              <a:rPr lang="en-US" altLang="zh-CN" sz="1200" dirty="0" err="1" smtClean="0"/>
              <a:t>umenSceneDirectShadowingHardwareRaytracing.usf</a:t>
            </a:r>
            <a:endParaRPr lang="zh-CN" altLang="en-US" sz="1200" dirty="0"/>
          </a:p>
        </p:txBody>
      </p:sp>
      <p:sp>
        <p:nvSpPr>
          <p:cNvPr id="45" name="文本框 44"/>
          <p:cNvSpPr txBox="1"/>
          <p:nvPr/>
        </p:nvSpPr>
        <p:spPr>
          <a:xfrm>
            <a:off x="7000891" y="4102964"/>
            <a:ext cx="1933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 smtClean="0"/>
              <a:t>LumenMeshSDFCulling.usf</a:t>
            </a:r>
            <a:endParaRPr lang="zh-CN" altLang="en-US" sz="1200" dirty="0"/>
          </a:p>
        </p:txBody>
      </p:sp>
      <p:sp>
        <p:nvSpPr>
          <p:cNvPr id="46" name="文本框 45"/>
          <p:cNvSpPr txBox="1"/>
          <p:nvPr/>
        </p:nvSpPr>
        <p:spPr>
          <a:xfrm>
            <a:off x="7000889" y="4441135"/>
            <a:ext cx="2175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 smtClean="0"/>
              <a:t>LumenSceneDirectLighting.usf</a:t>
            </a:r>
            <a:endParaRPr lang="zh-CN" altLang="en-US" sz="1200" dirty="0"/>
          </a:p>
        </p:txBody>
      </p:sp>
      <p:sp>
        <p:nvSpPr>
          <p:cNvPr id="19" name="矩形 18"/>
          <p:cNvSpPr/>
          <p:nvPr/>
        </p:nvSpPr>
        <p:spPr>
          <a:xfrm>
            <a:off x="8512700" y="3009091"/>
            <a:ext cx="29193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/>
              <a:t>https://zhuanlan.zhihu.com/p/378119803</a:t>
            </a:r>
          </a:p>
        </p:txBody>
      </p:sp>
    </p:spTree>
    <p:extLst>
      <p:ext uri="{BB962C8B-B14F-4D97-AF65-F5344CB8AC3E}">
        <p14:creationId xmlns:p14="http://schemas.microsoft.com/office/powerpoint/2010/main" val="3667787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33583" y="537130"/>
            <a:ext cx="2861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IndirectLightRendering.cpp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1430839" y="1729686"/>
            <a:ext cx="1860772" cy="34849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>
                <a:solidFill>
                  <a:schemeClr val="tx1"/>
                </a:solidFill>
              </a:rPr>
              <a:t>设置</a:t>
            </a:r>
            <a:r>
              <a:rPr lang="en-US" altLang="zh-CN" sz="1100" dirty="0" smtClean="0">
                <a:solidFill>
                  <a:schemeClr val="tx1"/>
                </a:solidFill>
              </a:rPr>
              <a:t>diffuse</a:t>
            </a:r>
            <a:r>
              <a:rPr lang="zh-CN" altLang="en-US" sz="1100" dirty="0" smtClean="0">
                <a:solidFill>
                  <a:schemeClr val="tx1"/>
                </a:solidFill>
              </a:rPr>
              <a:t>间接光参数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430839" y="2339526"/>
            <a:ext cx="1860772" cy="24381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</a:rPr>
              <a:t>Probe </a:t>
            </a:r>
            <a:r>
              <a:rPr lang="en-US" altLang="zh-CN" sz="1100" dirty="0" err="1">
                <a:solidFill>
                  <a:schemeClr val="tx1"/>
                </a:solidFill>
              </a:rPr>
              <a:t>Hierachy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430839" y="2620466"/>
            <a:ext cx="1860772" cy="24381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solidFill>
                  <a:schemeClr val="tx1"/>
                </a:solidFill>
              </a:rPr>
              <a:t>(hybrid)SSGI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430839" y="2901406"/>
            <a:ext cx="1860772" cy="24381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solidFill>
                  <a:schemeClr val="tx1"/>
                </a:solidFill>
              </a:rPr>
              <a:t>(hybrid)RTGI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430839" y="3182346"/>
            <a:ext cx="1860772" cy="24381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solidFill>
                  <a:schemeClr val="tx1"/>
                </a:solidFill>
              </a:rPr>
              <a:t>Lumen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347712" y="2275678"/>
            <a:ext cx="2033421" cy="1215668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1430839" y="3693266"/>
            <a:ext cx="1860772" cy="34849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solidFill>
                  <a:schemeClr val="tx1"/>
                </a:solidFill>
              </a:rPr>
              <a:t>Screen Space</a:t>
            </a:r>
            <a:r>
              <a:rPr lang="zh-CN" altLang="en-US" sz="1100" dirty="0" smtClean="0">
                <a:solidFill>
                  <a:schemeClr val="tx1"/>
                </a:solidFill>
              </a:rPr>
              <a:t>降噪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-12070" y="2668231"/>
            <a:ext cx="1401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GI</a:t>
            </a:r>
            <a:r>
              <a:rPr lang="zh-CN" altLang="en-US" sz="1600" dirty="0" smtClean="0"/>
              <a:t>算法四选一</a:t>
            </a:r>
            <a:endParaRPr lang="zh-CN" altLang="en-US" sz="1600" dirty="0"/>
          </a:p>
        </p:txBody>
      </p:sp>
      <p:sp>
        <p:nvSpPr>
          <p:cNvPr id="13" name="圆角矩形 12"/>
          <p:cNvSpPr/>
          <p:nvPr/>
        </p:nvSpPr>
        <p:spPr>
          <a:xfrm>
            <a:off x="1430839" y="4307530"/>
            <a:ext cx="1860772" cy="24381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solidFill>
                  <a:schemeClr val="tx1"/>
                </a:solidFill>
              </a:rPr>
              <a:t>RTAO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430839" y="4588470"/>
            <a:ext cx="1860772" cy="24381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solidFill>
                  <a:schemeClr val="tx1"/>
                </a:solidFill>
              </a:rPr>
              <a:t>SSGI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430839" y="4869410"/>
            <a:ext cx="1860772" cy="24381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solidFill>
                  <a:schemeClr val="tx1"/>
                </a:solidFill>
              </a:rPr>
              <a:t>SSAO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347712" y="4243682"/>
            <a:ext cx="2033421" cy="948575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1430839" y="5394177"/>
            <a:ext cx="1860772" cy="34849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>
                <a:solidFill>
                  <a:schemeClr val="tx1"/>
                </a:solidFill>
              </a:rPr>
              <a:t>绘制</a:t>
            </a:r>
            <a:r>
              <a:rPr lang="en-US" altLang="zh-CN" sz="1100" dirty="0" smtClean="0">
                <a:solidFill>
                  <a:schemeClr val="tx1"/>
                </a:solidFill>
              </a:rPr>
              <a:t>ambient </a:t>
            </a:r>
            <a:r>
              <a:rPr lang="en-US" altLang="zh-CN" sz="1100" dirty="0" err="1" smtClean="0">
                <a:solidFill>
                  <a:schemeClr val="tx1"/>
                </a:solidFill>
              </a:rPr>
              <a:t>cubemap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430839" y="5944593"/>
            <a:ext cx="1860772" cy="34849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err="1" smtClean="0">
                <a:solidFill>
                  <a:schemeClr val="tx1"/>
                </a:solidFill>
              </a:rPr>
              <a:t>Postprocess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-53634" y="4568461"/>
            <a:ext cx="1495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AO</a:t>
            </a:r>
            <a:r>
              <a:rPr lang="zh-CN" altLang="en-US" sz="1600" dirty="0" smtClean="0"/>
              <a:t>算法</a:t>
            </a:r>
            <a:r>
              <a:rPr lang="zh-CN" altLang="en-US" sz="1600" dirty="0"/>
              <a:t>三</a:t>
            </a:r>
            <a:r>
              <a:rPr lang="zh-CN" altLang="en-US" sz="1600" dirty="0" smtClean="0"/>
              <a:t>选一</a:t>
            </a:r>
            <a:endParaRPr lang="zh-CN" altLang="en-US" sz="1600" dirty="0"/>
          </a:p>
        </p:txBody>
      </p:sp>
      <p:sp>
        <p:nvSpPr>
          <p:cNvPr id="21" name="文本框 20"/>
          <p:cNvSpPr txBox="1"/>
          <p:nvPr/>
        </p:nvSpPr>
        <p:spPr>
          <a:xfrm>
            <a:off x="-53634" y="5141753"/>
            <a:ext cx="20746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另外好像一些</a:t>
            </a:r>
            <a:r>
              <a:rPr lang="en-US" altLang="zh-CN" sz="1100" dirty="0" smtClean="0"/>
              <a:t>AO</a:t>
            </a:r>
            <a:r>
              <a:rPr lang="zh-CN" altLang="en-US" sz="1100" dirty="0" smtClean="0"/>
              <a:t>算法没有实现</a:t>
            </a:r>
            <a:endParaRPr lang="zh-CN" altLang="en-US" sz="1100" dirty="0"/>
          </a:p>
        </p:txBody>
      </p:sp>
      <p:sp>
        <p:nvSpPr>
          <p:cNvPr id="22" name="圆角矩形 21"/>
          <p:cNvSpPr/>
          <p:nvPr/>
        </p:nvSpPr>
        <p:spPr>
          <a:xfrm>
            <a:off x="3555912" y="2901406"/>
            <a:ext cx="1860772" cy="3484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</a:rPr>
              <a:t>绘制</a:t>
            </a:r>
            <a:r>
              <a:rPr lang="en-US" altLang="zh-CN" sz="1100" dirty="0" err="1">
                <a:solidFill>
                  <a:schemeClr val="tx1"/>
                </a:solidFill>
              </a:rPr>
              <a:t>ScreenProbeGather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3555912" y="3409053"/>
            <a:ext cx="1860772" cy="3484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</a:rPr>
              <a:t>绘制反射</a:t>
            </a:r>
          </a:p>
        </p:txBody>
      </p:sp>
      <p:sp>
        <p:nvSpPr>
          <p:cNvPr id="24" name="左大括号 23"/>
          <p:cNvSpPr/>
          <p:nvPr/>
        </p:nvSpPr>
        <p:spPr>
          <a:xfrm>
            <a:off x="3333174" y="2919929"/>
            <a:ext cx="159860" cy="748972"/>
          </a:xfrm>
          <a:prstGeom prst="leftBrace">
            <a:avLst>
              <a:gd name="adj1" fmla="val 32333"/>
              <a:gd name="adj2" fmla="val 52561"/>
            </a:avLst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688603" y="1123356"/>
            <a:ext cx="38908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err="1" smtClean="0">
                <a:latin typeface="Consolas" panose="020B0609020204030204" pitchFamily="49" charset="0"/>
              </a:rPr>
              <a:t>RenderDiffuseIndirectAndAmbientOcclusion</a:t>
            </a:r>
            <a:r>
              <a:rPr lang="zh-CN" altLang="en-US" sz="1200" dirty="0" smtClean="0">
                <a:latin typeface="Consolas" panose="020B0609020204030204" pitchFamily="49" charset="0"/>
              </a:rPr>
              <a:t>函数</a:t>
            </a:r>
            <a:endParaRPr lang="en-US" altLang="zh-CN" sz="12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603727" y="3762811"/>
            <a:ext cx="1875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LumenReflections.cpp</a:t>
            </a:r>
            <a:endParaRPr lang="zh-CN" altLang="en-US" sz="1400" dirty="0"/>
          </a:p>
        </p:txBody>
      </p:sp>
      <p:sp>
        <p:nvSpPr>
          <p:cNvPr id="27" name="文本框 26"/>
          <p:cNvSpPr txBox="1"/>
          <p:nvPr/>
        </p:nvSpPr>
        <p:spPr>
          <a:xfrm>
            <a:off x="3361504" y="2606890"/>
            <a:ext cx="25394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LumenScreenProbeGather.cpp</a:t>
            </a:r>
            <a:endParaRPr lang="zh-CN" altLang="en-US" sz="1400" dirty="0"/>
          </a:p>
        </p:txBody>
      </p:sp>
      <p:sp>
        <p:nvSpPr>
          <p:cNvPr id="28" name="文本框 27"/>
          <p:cNvSpPr txBox="1"/>
          <p:nvPr/>
        </p:nvSpPr>
        <p:spPr>
          <a:xfrm>
            <a:off x="1838570" y="2011180"/>
            <a:ext cx="2230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LumenProbeHierarchy.cpp</a:t>
            </a:r>
            <a:endParaRPr lang="zh-CN" altLang="en-US" sz="1400" dirty="0"/>
          </a:p>
        </p:txBody>
      </p:sp>
      <p:sp>
        <p:nvSpPr>
          <p:cNvPr id="29" name="左大括号 28"/>
          <p:cNvSpPr/>
          <p:nvPr/>
        </p:nvSpPr>
        <p:spPr>
          <a:xfrm>
            <a:off x="5560805" y="12733"/>
            <a:ext cx="439841" cy="6125841"/>
          </a:xfrm>
          <a:prstGeom prst="leftBrace">
            <a:avLst>
              <a:gd name="adj1" fmla="val 31594"/>
              <a:gd name="adj2" fmla="val 50000"/>
            </a:avLst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6000646" y="38366"/>
            <a:ext cx="2414392" cy="3484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err="1">
                <a:solidFill>
                  <a:schemeClr val="tx1"/>
                </a:solidFill>
              </a:rPr>
              <a:t>RenderLumenIrradianceFieldGather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8953795" y="38366"/>
            <a:ext cx="2414392" cy="3484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err="1">
                <a:solidFill>
                  <a:schemeClr val="tx1"/>
                </a:solidFill>
              </a:rPr>
              <a:t>RenderRadianceCache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cxnSp>
        <p:nvCxnSpPr>
          <p:cNvPr id="34" name="直接箭头连接符 33"/>
          <p:cNvCxnSpPr>
            <a:stCxn id="31" idx="3"/>
            <a:endCxn id="32" idx="1"/>
          </p:cNvCxnSpPr>
          <p:nvPr/>
        </p:nvCxnSpPr>
        <p:spPr>
          <a:xfrm>
            <a:off x="8415038" y="212614"/>
            <a:ext cx="5387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6000646" y="774860"/>
            <a:ext cx="2414392" cy="3484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err="1" smtClean="0">
                <a:solidFill>
                  <a:schemeClr val="tx1"/>
                </a:solidFill>
              </a:rPr>
              <a:t>Screenprobe</a:t>
            </a:r>
            <a:r>
              <a:rPr lang="en-US" altLang="zh-CN" sz="1100" dirty="0" smtClean="0">
                <a:solidFill>
                  <a:schemeClr val="tx1"/>
                </a:solidFill>
              </a:rPr>
              <a:t> </a:t>
            </a:r>
            <a:r>
              <a:rPr lang="en-US" altLang="zh-CN" sz="1100" dirty="0" err="1" smtClean="0">
                <a:solidFill>
                  <a:schemeClr val="tx1"/>
                </a:solidFill>
              </a:rPr>
              <a:t>downsample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466193" y="515153"/>
            <a:ext cx="356168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/>
              <a:t>自动放置屏幕空间</a:t>
            </a:r>
            <a:r>
              <a:rPr lang="en-US" altLang="zh-CN" sz="1100" dirty="0" smtClean="0"/>
              <a:t>probe</a:t>
            </a:r>
            <a:r>
              <a:rPr lang="zh-CN" altLang="en-US" sz="1100" dirty="0" smtClean="0"/>
              <a:t>，将屏幕大小做下采样，其中</a:t>
            </a:r>
            <a:r>
              <a:rPr lang="en-US" altLang="zh-CN" sz="1100" dirty="0"/>
              <a:t>[1/16,1/16]</a:t>
            </a:r>
            <a:r>
              <a:rPr lang="zh-CN" altLang="en-US" sz="1100" dirty="0"/>
              <a:t>部分均均⽣成</a:t>
            </a:r>
            <a:r>
              <a:rPr lang="en-US" altLang="zh-CN" sz="1100" dirty="0" smtClean="0"/>
              <a:t>Probe</a:t>
            </a:r>
            <a:r>
              <a:rPr lang="zh-CN" altLang="en-US" sz="1100" dirty="0" smtClean="0"/>
              <a:t>，</a:t>
            </a:r>
            <a:r>
              <a:rPr lang="en-US" altLang="zh-CN" sz="1100" dirty="0"/>
              <a:t>[1/16,1/32</a:t>
            </a:r>
            <a:r>
              <a:rPr lang="en-US" altLang="zh-CN" sz="1100" dirty="0" smtClean="0"/>
              <a:t>]</a:t>
            </a:r>
            <a:r>
              <a:rPr lang="zh-CN" altLang="en-US" sz="1100" dirty="0" smtClean="0"/>
              <a:t>部分做</a:t>
            </a:r>
            <a:r>
              <a:rPr lang="en-US" altLang="zh-CN" sz="1100" dirty="0" err="1" smtClean="0"/>
              <a:t>AdaptivePlacement</a:t>
            </a:r>
            <a:r>
              <a:rPr lang="zh-CN" altLang="en-US" sz="1100" dirty="0" smtClean="0"/>
              <a:t>，这里的放置算法大致是通过</a:t>
            </a:r>
            <a:r>
              <a:rPr lang="en-US" altLang="zh-CN" sz="1100" dirty="0" smtClean="0"/>
              <a:t>probe</a:t>
            </a:r>
            <a:r>
              <a:rPr lang="zh-CN" altLang="en-US" sz="1100" dirty="0" smtClean="0"/>
              <a:t>和当前世界坐标的夹角判断周围是否存在有效的</a:t>
            </a:r>
            <a:r>
              <a:rPr lang="en-US" altLang="zh-CN" sz="1100" dirty="0" smtClean="0"/>
              <a:t>probe</a:t>
            </a:r>
            <a:r>
              <a:rPr lang="zh-CN" altLang="en-US" sz="1100" dirty="0" smtClean="0"/>
              <a:t>，如果没有有效的</a:t>
            </a:r>
            <a:r>
              <a:rPr lang="en-US" altLang="zh-CN" sz="1100" dirty="0" smtClean="0"/>
              <a:t>probe</a:t>
            </a:r>
            <a:r>
              <a:rPr lang="zh-CN" altLang="en-US" sz="1100" dirty="0" smtClean="0"/>
              <a:t>，就放一个新的。</a:t>
            </a:r>
            <a:endParaRPr lang="zh-CN" altLang="en-US" sz="1100" dirty="0"/>
          </a:p>
        </p:txBody>
      </p:sp>
      <p:sp>
        <p:nvSpPr>
          <p:cNvPr id="37" name="圆角矩形 36"/>
          <p:cNvSpPr/>
          <p:nvPr/>
        </p:nvSpPr>
        <p:spPr>
          <a:xfrm>
            <a:off x="6000646" y="1511354"/>
            <a:ext cx="2414392" cy="3484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solidFill>
                  <a:schemeClr val="tx1"/>
                </a:solidFill>
              </a:rPr>
              <a:t>RenderRadianceCache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466193" y="146666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（</a:t>
            </a:r>
            <a:r>
              <a:rPr lang="zh-CN" altLang="en-US" sz="1400" dirty="0"/>
              <a:t>可选</a:t>
            </a:r>
            <a:r>
              <a:rPr lang="zh-CN" altLang="en-US" sz="1400" dirty="0" smtClean="0"/>
              <a:t>）</a:t>
            </a:r>
            <a:endParaRPr lang="zh-CN" altLang="en-US" sz="1400" dirty="0"/>
          </a:p>
        </p:txBody>
      </p:sp>
      <p:sp>
        <p:nvSpPr>
          <p:cNvPr id="39" name="圆角矩形 38"/>
          <p:cNvSpPr/>
          <p:nvPr/>
        </p:nvSpPr>
        <p:spPr>
          <a:xfrm>
            <a:off x="6000646" y="2247848"/>
            <a:ext cx="2414392" cy="3484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>
                <a:solidFill>
                  <a:schemeClr val="tx1"/>
                </a:solidFill>
              </a:rPr>
              <a:t>生成</a:t>
            </a:r>
            <a:r>
              <a:rPr lang="en-US" altLang="zh-CN" sz="1100" dirty="0" smtClean="0">
                <a:solidFill>
                  <a:schemeClr val="tx1"/>
                </a:solidFill>
              </a:rPr>
              <a:t>BRDF_PDF/</a:t>
            </a:r>
            <a:r>
              <a:rPr lang="zh-CN" altLang="en-US" sz="1100" dirty="0" smtClean="0">
                <a:solidFill>
                  <a:schemeClr val="tx1"/>
                </a:solidFill>
              </a:rPr>
              <a:t>重要性采样光线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6000646" y="2984342"/>
            <a:ext cx="2414392" cy="3484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solidFill>
                  <a:schemeClr val="tx1"/>
                </a:solidFill>
              </a:rPr>
              <a:t>Trace Screen Probe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5996470" y="3725239"/>
            <a:ext cx="2414392" cy="3484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solidFill>
                  <a:schemeClr val="tx1"/>
                </a:solidFill>
              </a:rPr>
              <a:t>Filter Screen Probe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466193" y="2984342"/>
            <a:ext cx="35616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/>
              <a:t>这里根据距离，看</a:t>
            </a:r>
            <a:r>
              <a:rPr lang="en-US" altLang="zh-CN" sz="1100" dirty="0" smtClean="0"/>
              <a:t>trace screen/MDF/voxel</a:t>
            </a:r>
            <a:endParaRPr lang="zh-CN" altLang="en-US" sz="1100" dirty="0"/>
          </a:p>
        </p:txBody>
      </p:sp>
      <p:sp>
        <p:nvSpPr>
          <p:cNvPr id="43" name="文本框 42"/>
          <p:cNvSpPr txBox="1"/>
          <p:nvPr/>
        </p:nvSpPr>
        <p:spPr>
          <a:xfrm>
            <a:off x="6051117" y="3367153"/>
            <a:ext cx="20697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/>
              <a:t>LumenScreenProbeTracing.cpp</a:t>
            </a:r>
            <a:endParaRPr lang="zh-CN" altLang="en-US" sz="1100" dirty="0"/>
          </a:p>
        </p:txBody>
      </p:sp>
      <p:sp>
        <p:nvSpPr>
          <p:cNvPr id="44" name="圆角矩形 43"/>
          <p:cNvSpPr/>
          <p:nvPr/>
        </p:nvSpPr>
        <p:spPr>
          <a:xfrm>
            <a:off x="5996470" y="4465601"/>
            <a:ext cx="2414392" cy="3484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solidFill>
                  <a:schemeClr val="tx1"/>
                </a:solidFill>
              </a:rPr>
              <a:t>Screen Probe Bent Normal(</a:t>
            </a:r>
            <a:r>
              <a:rPr lang="zh-CN" altLang="en-US" sz="1100" dirty="0" smtClean="0">
                <a:solidFill>
                  <a:schemeClr val="tx1"/>
                </a:solidFill>
              </a:rPr>
              <a:t>不懂</a:t>
            </a:r>
            <a:r>
              <a:rPr lang="en-US" altLang="zh-CN" sz="1100" dirty="0" smtClean="0">
                <a:solidFill>
                  <a:schemeClr val="tx1"/>
                </a:solidFill>
              </a:rPr>
              <a:t>)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051116" y="4138863"/>
            <a:ext cx="22187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/>
              <a:t>LumenScreenProbeFiltering.cpp</a:t>
            </a:r>
            <a:endParaRPr lang="zh-CN" altLang="en-US" sz="1100" dirty="0"/>
          </a:p>
        </p:txBody>
      </p:sp>
      <p:sp>
        <p:nvSpPr>
          <p:cNvPr id="46" name="文本框 45"/>
          <p:cNvSpPr txBox="1"/>
          <p:nvPr/>
        </p:nvSpPr>
        <p:spPr>
          <a:xfrm>
            <a:off x="6051117" y="2606890"/>
            <a:ext cx="2958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/>
              <a:t>LumenScreenProbeImportanceSampling.cpp</a:t>
            </a:r>
            <a:endParaRPr lang="zh-CN" altLang="en-US" sz="1100" dirty="0"/>
          </a:p>
        </p:txBody>
      </p:sp>
      <p:sp>
        <p:nvSpPr>
          <p:cNvPr id="48" name="文本框 47"/>
          <p:cNvSpPr txBox="1"/>
          <p:nvPr/>
        </p:nvSpPr>
        <p:spPr>
          <a:xfrm>
            <a:off x="6051117" y="1863256"/>
            <a:ext cx="2958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/>
              <a:t>LumenRadianceCache.cpp</a:t>
            </a:r>
            <a:endParaRPr lang="zh-CN" altLang="en-US" sz="1100" dirty="0"/>
          </a:p>
        </p:txBody>
      </p:sp>
      <p:sp>
        <p:nvSpPr>
          <p:cNvPr id="49" name="文本框 48"/>
          <p:cNvSpPr txBox="1"/>
          <p:nvPr/>
        </p:nvSpPr>
        <p:spPr>
          <a:xfrm>
            <a:off x="6051115" y="4860513"/>
            <a:ext cx="23597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/>
              <a:t>LumenScreenSpaceBentNormal.cpp</a:t>
            </a:r>
            <a:endParaRPr lang="zh-CN" altLang="en-US" sz="1100" dirty="0"/>
          </a:p>
        </p:txBody>
      </p:sp>
      <p:sp>
        <p:nvSpPr>
          <p:cNvPr id="50" name="圆角矩形 49"/>
          <p:cNvSpPr/>
          <p:nvPr/>
        </p:nvSpPr>
        <p:spPr>
          <a:xfrm>
            <a:off x="5996470" y="5202630"/>
            <a:ext cx="2414392" cy="3484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>
                <a:solidFill>
                  <a:schemeClr val="tx1"/>
                </a:solidFill>
              </a:rPr>
              <a:t>时域滤波</a:t>
            </a:r>
            <a:r>
              <a:rPr lang="en-US" altLang="zh-CN" sz="1100" dirty="0" smtClean="0">
                <a:solidFill>
                  <a:schemeClr val="tx1"/>
                </a:solidFill>
              </a:rPr>
              <a:t>+</a:t>
            </a:r>
            <a:r>
              <a:rPr lang="zh-CN" altLang="en-US" sz="1100" dirty="0">
                <a:solidFill>
                  <a:schemeClr val="tx1"/>
                </a:solidFill>
              </a:rPr>
              <a:t>降</a:t>
            </a:r>
            <a:r>
              <a:rPr lang="zh-CN" altLang="en-US" sz="1100" dirty="0" smtClean="0">
                <a:solidFill>
                  <a:schemeClr val="tx1"/>
                </a:solidFill>
              </a:rPr>
              <a:t>噪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51" name="圆角矩形 50"/>
          <p:cNvSpPr/>
          <p:nvPr/>
        </p:nvSpPr>
        <p:spPr>
          <a:xfrm>
            <a:off x="5996470" y="5944593"/>
            <a:ext cx="2414392" cy="3484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>
                <a:solidFill>
                  <a:schemeClr val="tx1"/>
                </a:solidFill>
              </a:rPr>
              <a:t>混合历史数据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051115" y="5646810"/>
            <a:ext cx="23597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/>
              <a:t>ScreenSpaceDenoise.cpp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924145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33583" y="537130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LumenRadiosity.cpp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933583" y="1435543"/>
            <a:ext cx="1860772" cy="34849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solidFill>
                  <a:schemeClr val="tx1"/>
                </a:solidFill>
              </a:rPr>
              <a:t>Cull Cards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933583" y="2208200"/>
            <a:ext cx="1860772" cy="34849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solidFill>
                  <a:schemeClr val="tx1"/>
                </a:solidFill>
              </a:rPr>
              <a:t>GenerateSamples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933583" y="2980857"/>
            <a:ext cx="1860772" cy="34849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err="1" smtClean="0">
                <a:solidFill>
                  <a:schemeClr val="tx1"/>
                </a:solidFill>
              </a:rPr>
              <a:t>RenderRadiosityCS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933583" y="3753514"/>
            <a:ext cx="1860772" cy="34849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</a:rPr>
              <a:t>绘制到</a:t>
            </a:r>
            <a:r>
              <a:rPr lang="en-US" altLang="zh-CN" sz="1100" dirty="0" smtClean="0">
                <a:solidFill>
                  <a:schemeClr val="tx1"/>
                </a:solidFill>
              </a:rPr>
              <a:t>Atlas</a:t>
            </a:r>
            <a:r>
              <a:rPr lang="zh-CN" altLang="en-US" sz="1100" dirty="0" smtClean="0">
                <a:solidFill>
                  <a:schemeClr val="tx1"/>
                </a:solidFill>
              </a:rPr>
              <a:t>上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94355" y="3013893"/>
            <a:ext cx="1454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 smtClean="0"/>
              <a:t>LumenRadiosity.usf</a:t>
            </a:r>
            <a:endParaRPr lang="en-US" altLang="zh-CN" sz="1200" dirty="0"/>
          </a:p>
        </p:txBody>
      </p:sp>
      <p:sp>
        <p:nvSpPr>
          <p:cNvPr id="9" name="左大括号 8"/>
          <p:cNvSpPr/>
          <p:nvPr/>
        </p:nvSpPr>
        <p:spPr>
          <a:xfrm>
            <a:off x="4333079" y="1609791"/>
            <a:ext cx="439841" cy="3050076"/>
          </a:xfrm>
          <a:prstGeom prst="leftBrace">
            <a:avLst>
              <a:gd name="adj1" fmla="val 31594"/>
              <a:gd name="adj2" fmla="val 50000"/>
            </a:avLst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4857400" y="1435543"/>
            <a:ext cx="1860772" cy="34849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err="1">
                <a:solidFill>
                  <a:schemeClr val="tx1"/>
                </a:solidFill>
              </a:rPr>
              <a:t>Trace</a:t>
            </a:r>
            <a:r>
              <a:rPr lang="en-US" altLang="zh-CN" sz="1100" dirty="0" err="1" smtClean="0">
                <a:solidFill>
                  <a:schemeClr val="tx1"/>
                </a:solidFill>
              </a:rPr>
              <a:t>Block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857400" y="4485619"/>
            <a:ext cx="1860772" cy="34849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err="1" smtClean="0">
                <a:solidFill>
                  <a:schemeClr val="tx1"/>
                </a:solidFill>
              </a:rPr>
              <a:t>TraceFromTexel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33583" y="5455490"/>
            <a:ext cx="2520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本质是把间接光注入到</a:t>
            </a:r>
            <a:r>
              <a:rPr lang="en-US" altLang="zh-CN" sz="1200" dirty="0" err="1" smtClean="0"/>
              <a:t>meshcard</a:t>
            </a:r>
            <a:r>
              <a:rPr lang="zh-CN" altLang="en-US" sz="1200" dirty="0" smtClean="0"/>
              <a:t>中</a:t>
            </a:r>
            <a:endParaRPr lang="en-US" altLang="zh-CN" sz="1200" dirty="0"/>
          </a:p>
        </p:txBody>
      </p:sp>
      <p:sp>
        <p:nvSpPr>
          <p:cNvPr id="13" name="文本框 12"/>
          <p:cNvSpPr txBox="1"/>
          <p:nvPr/>
        </p:nvSpPr>
        <p:spPr>
          <a:xfrm>
            <a:off x="4772920" y="1867163"/>
            <a:ext cx="2612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 smtClean="0"/>
              <a:t>LumenCardRadiosityTraceBlocksCS</a:t>
            </a:r>
            <a:r>
              <a:rPr lang="zh-CN" altLang="en-US" sz="1200" dirty="0" smtClean="0"/>
              <a:t>分块</a:t>
            </a:r>
            <a:r>
              <a:rPr lang="en-US" altLang="zh-CN" sz="1200" dirty="0" smtClean="0"/>
              <a:t>Trace</a:t>
            </a:r>
            <a:r>
              <a:rPr lang="zh-CN" altLang="en-US" sz="1200" dirty="0" smtClean="0"/>
              <a:t>，复用相邻纹素</a:t>
            </a:r>
            <a:r>
              <a:rPr lang="en-US" altLang="zh-CN" sz="1200" dirty="0" smtClean="0"/>
              <a:t>Trace</a:t>
            </a:r>
            <a:r>
              <a:rPr lang="zh-CN" altLang="en-US" sz="1200" dirty="0" smtClean="0"/>
              <a:t>结果</a:t>
            </a:r>
            <a:endParaRPr lang="en-US" altLang="zh-CN" sz="1200" dirty="0"/>
          </a:p>
        </p:txBody>
      </p:sp>
      <p:sp>
        <p:nvSpPr>
          <p:cNvPr id="14" name="文本框 13"/>
          <p:cNvSpPr txBox="1"/>
          <p:nvPr/>
        </p:nvSpPr>
        <p:spPr>
          <a:xfrm>
            <a:off x="4958358" y="4898055"/>
            <a:ext cx="1870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 smtClean="0"/>
              <a:t>RadiosityTraceFromTexel</a:t>
            </a:r>
            <a:endParaRPr lang="en-US" altLang="zh-CN" sz="1200" dirty="0" smtClean="0"/>
          </a:p>
          <a:p>
            <a:r>
              <a:rPr lang="zh-CN" altLang="en-US" sz="1200" dirty="0"/>
              <a:t>逐纹</a:t>
            </a:r>
            <a:r>
              <a:rPr lang="zh-CN" altLang="en-US" sz="1200" dirty="0" smtClean="0"/>
              <a:t>素独立</a:t>
            </a:r>
            <a:r>
              <a:rPr lang="en-US" altLang="zh-CN" sz="1200" dirty="0" smtClean="0"/>
              <a:t>Trace</a:t>
            </a:r>
            <a:endParaRPr lang="en-US" altLang="zh-CN" sz="1200" dirty="0"/>
          </a:p>
        </p:txBody>
      </p:sp>
      <p:sp>
        <p:nvSpPr>
          <p:cNvPr id="15" name="左大括号 14"/>
          <p:cNvSpPr/>
          <p:nvPr/>
        </p:nvSpPr>
        <p:spPr>
          <a:xfrm rot="10800000">
            <a:off x="7035687" y="1609791"/>
            <a:ext cx="439841" cy="3050076"/>
          </a:xfrm>
          <a:prstGeom prst="leftBrace">
            <a:avLst>
              <a:gd name="adj1" fmla="val 31594"/>
              <a:gd name="adj2" fmla="val 50419"/>
            </a:avLst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630154" y="2506062"/>
            <a:ext cx="37582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zh-CN" altLang="en-US" sz="1200" dirty="0" smtClean="0"/>
              <a:t>使用</a:t>
            </a:r>
            <a:r>
              <a:rPr lang="en-US" altLang="zh-CN" sz="1200" dirty="0" smtClean="0"/>
              <a:t>cone Trace </a:t>
            </a:r>
            <a:r>
              <a:rPr lang="en-US" altLang="zh-CN" sz="1200" dirty="0" err="1" smtClean="0"/>
              <a:t>VoxelLighting</a:t>
            </a:r>
            <a:r>
              <a:rPr lang="zh-CN" altLang="en-US" sz="1200" dirty="0" smtClean="0"/>
              <a:t>，这里的</a:t>
            </a:r>
            <a:r>
              <a:rPr lang="en-US" altLang="zh-CN" sz="1200" dirty="0" smtClean="0"/>
              <a:t>voxel</a:t>
            </a:r>
            <a:r>
              <a:rPr lang="zh-CN" altLang="en-US" sz="1200" dirty="0" smtClean="0"/>
              <a:t>里面存的是上一帧的信息</a:t>
            </a:r>
            <a:endParaRPr lang="en-US" altLang="zh-CN" sz="1200" dirty="0" smtClean="0"/>
          </a:p>
          <a:p>
            <a:pPr marL="228600" indent="-228600">
              <a:buAutoNum type="arabicPeriod"/>
            </a:pPr>
            <a:endParaRPr lang="en-US" altLang="zh-CN" sz="1200" dirty="0" smtClean="0"/>
          </a:p>
          <a:p>
            <a:pPr marL="228600" indent="-228600">
              <a:buAutoNum type="arabicPeriod"/>
            </a:pPr>
            <a:r>
              <a:rPr lang="zh-CN" altLang="en-US" sz="1200" dirty="0" smtClean="0"/>
              <a:t>使用</a:t>
            </a:r>
            <a:r>
              <a:rPr lang="en-US" altLang="zh-CN" sz="1200" dirty="0" smtClean="0"/>
              <a:t>GDF</a:t>
            </a:r>
            <a:r>
              <a:rPr lang="zh-CN" altLang="en-US" sz="1200" dirty="0" smtClean="0"/>
              <a:t>加速求交，之后再和</a:t>
            </a:r>
            <a:r>
              <a:rPr lang="en-US" altLang="zh-CN" sz="1200" dirty="0" smtClean="0"/>
              <a:t>voxel</a:t>
            </a:r>
            <a:r>
              <a:rPr lang="zh-CN" altLang="en-US" sz="1200" dirty="0" smtClean="0"/>
              <a:t>求交</a:t>
            </a:r>
            <a:endParaRPr lang="en-US" altLang="zh-CN" sz="1200" dirty="0" smtClean="0"/>
          </a:p>
          <a:p>
            <a:pPr marL="228600" indent="-228600">
              <a:buAutoNum type="arabicPeriod"/>
            </a:pPr>
            <a:endParaRPr lang="en-US" altLang="zh-CN" sz="1200" dirty="0" smtClean="0"/>
          </a:p>
          <a:p>
            <a:pPr marL="228600" indent="-228600">
              <a:buAutoNum type="arabicPeriod"/>
            </a:pPr>
            <a:r>
              <a:rPr lang="zh-CN" altLang="en-US" sz="1200" dirty="0" smtClean="0"/>
              <a:t>根据</a:t>
            </a:r>
            <a:r>
              <a:rPr lang="en-US" altLang="zh-CN" sz="1200" dirty="0" smtClean="0"/>
              <a:t>Hit</a:t>
            </a:r>
            <a:r>
              <a:rPr lang="zh-CN" altLang="en-US" sz="1200" dirty="0" smtClean="0"/>
              <a:t>的距离确定</a:t>
            </a:r>
            <a:r>
              <a:rPr lang="en-US" altLang="zh-CN" sz="1200" dirty="0" err="1" smtClean="0"/>
              <a:t>ClipMap</a:t>
            </a:r>
            <a:r>
              <a:rPr lang="zh-CN" altLang="en-US" sz="1200" dirty="0" smtClean="0"/>
              <a:t>的层级</a:t>
            </a:r>
            <a:endParaRPr lang="en-US" altLang="zh-CN" sz="1200" dirty="0" smtClean="0"/>
          </a:p>
          <a:p>
            <a:pPr marL="228600" indent="-228600">
              <a:buAutoNum type="arabicPeriod"/>
            </a:pPr>
            <a:endParaRPr lang="en-US" altLang="zh-CN" sz="1200" dirty="0" smtClean="0"/>
          </a:p>
          <a:p>
            <a:pPr marL="228600" indent="-228600">
              <a:buAutoNum type="arabicPeriod"/>
            </a:pPr>
            <a:r>
              <a:rPr lang="zh-CN" altLang="en-US" sz="1200" dirty="0" smtClean="0"/>
              <a:t>混合天光叠加到</a:t>
            </a:r>
            <a:r>
              <a:rPr lang="en-US" altLang="zh-CN" sz="1200" dirty="0" err="1" smtClean="0"/>
              <a:t>lighing</a:t>
            </a:r>
            <a:r>
              <a:rPr lang="zh-CN" altLang="en-US" sz="1200" dirty="0" smtClean="0"/>
              <a:t>中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2468767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33583" y="537130"/>
            <a:ext cx="262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LumenVoxelLighting.cpp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933583" y="1534112"/>
            <a:ext cx="3758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问题：</a:t>
            </a:r>
            <a:r>
              <a:rPr lang="en-US" altLang="zh-CN" sz="1600" dirty="0" smtClean="0"/>
              <a:t>voxel</a:t>
            </a:r>
            <a:r>
              <a:rPr lang="zh-CN" altLang="en-US" sz="1600" dirty="0" smtClean="0"/>
              <a:t>里面的光照怎么来</a:t>
            </a:r>
            <a:endParaRPr lang="en-US" altLang="zh-CN" sz="1600" dirty="0"/>
          </a:p>
        </p:txBody>
      </p:sp>
      <p:sp>
        <p:nvSpPr>
          <p:cNvPr id="5" name="文本框 4"/>
          <p:cNvSpPr txBox="1"/>
          <p:nvPr/>
        </p:nvSpPr>
        <p:spPr>
          <a:xfrm>
            <a:off x="933582" y="2161762"/>
            <a:ext cx="4930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回答：</a:t>
            </a:r>
            <a:endParaRPr lang="en-US" altLang="zh-CN" sz="1600" dirty="0"/>
          </a:p>
          <a:p>
            <a:pPr marL="342900" indent="-342900">
              <a:buAutoNum type="arabicPeriod"/>
            </a:pPr>
            <a:r>
              <a:rPr lang="en-US" altLang="zh-CN" sz="1400" dirty="0" smtClean="0"/>
              <a:t>Voxel</a:t>
            </a:r>
            <a:r>
              <a:rPr lang="zh-CN" altLang="en-US" sz="1400" dirty="0" smtClean="0"/>
              <a:t>本质并不是全场景</a:t>
            </a:r>
            <a:r>
              <a:rPr lang="en-US" altLang="zh-CN" sz="1400" dirty="0" smtClean="0"/>
              <a:t>voxel</a:t>
            </a:r>
            <a:r>
              <a:rPr lang="zh-CN" altLang="en-US" sz="1400" dirty="0" smtClean="0"/>
              <a:t>，而是一个</a:t>
            </a:r>
            <a:r>
              <a:rPr lang="en-US" altLang="zh-CN" sz="1400" dirty="0" smtClean="0"/>
              <a:t>4</a:t>
            </a:r>
            <a:r>
              <a:rPr lang="zh-CN" altLang="en-US" sz="1400" dirty="0" smtClean="0"/>
              <a:t>级的</a:t>
            </a:r>
            <a:r>
              <a:rPr lang="en-US" altLang="zh-CN" sz="1400" dirty="0" err="1" smtClean="0"/>
              <a:t>clipmap</a:t>
            </a:r>
            <a:endParaRPr lang="en-US" altLang="zh-CN" sz="1400" dirty="0" smtClean="0"/>
          </a:p>
          <a:p>
            <a:pPr marL="342900" indent="-342900">
              <a:buAutoNum type="arabicPeriod"/>
            </a:pPr>
            <a:r>
              <a:rPr lang="zh-CN" altLang="en-US" sz="1400" dirty="0" smtClean="0"/>
              <a:t>使用</a:t>
            </a:r>
            <a:r>
              <a:rPr lang="en-US" altLang="zh-CN" sz="1400" dirty="0" err="1" smtClean="0"/>
              <a:t>visibilityBuffer</a:t>
            </a:r>
            <a:r>
              <a:rPr lang="zh-CN" altLang="en-US" sz="1400" dirty="0" smtClean="0"/>
              <a:t>来剔除不可见的</a:t>
            </a:r>
            <a:r>
              <a:rPr lang="en-US" altLang="zh-CN" sz="1400" dirty="0" smtClean="0"/>
              <a:t>voxel</a:t>
            </a:r>
          </a:p>
          <a:p>
            <a:pPr marL="342900" indent="-342900">
              <a:buAutoNum type="arabicPeriod"/>
            </a:pPr>
            <a:r>
              <a:rPr lang="zh-CN" altLang="en-US" sz="1400" dirty="0" smtClean="0"/>
              <a:t>光来自于已经注入直接光和间接光的</a:t>
            </a:r>
            <a:r>
              <a:rPr lang="en-US" altLang="zh-CN" sz="1400" dirty="0" err="1" smtClean="0"/>
              <a:t>meshcard</a:t>
            </a:r>
            <a:endParaRPr lang="en-US" altLang="zh-CN" sz="1400" dirty="0" smtClean="0"/>
          </a:p>
          <a:p>
            <a:pPr marL="342900" indent="-342900">
              <a:buAutoNum type="arabicPeriod"/>
            </a:pPr>
            <a:r>
              <a:rPr lang="zh-CN" altLang="en-US" sz="1400" dirty="0" smtClean="0"/>
              <a:t>使用</a:t>
            </a:r>
            <a:r>
              <a:rPr lang="en-US" altLang="zh-CN" sz="1400" dirty="0" smtClean="0"/>
              <a:t>MDF</a:t>
            </a:r>
            <a:r>
              <a:rPr lang="zh-CN" altLang="en-US" sz="1400" dirty="0" smtClean="0"/>
              <a:t>加速</a:t>
            </a:r>
            <a:r>
              <a:rPr lang="zh-CN" altLang="en-US" sz="1400" dirty="0"/>
              <a:t>求交</a:t>
            </a:r>
            <a:endParaRPr lang="en-US" altLang="zh-CN" sz="1400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933581" y="3651187"/>
            <a:ext cx="60874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流程</a:t>
            </a:r>
            <a:r>
              <a:rPr lang="zh-CN" altLang="en-US" sz="1600" dirty="0" smtClean="0"/>
              <a:t>：</a:t>
            </a:r>
            <a:endParaRPr lang="en-US" altLang="zh-CN" sz="1600" dirty="0"/>
          </a:p>
          <a:p>
            <a:pPr marL="342900" indent="-342900">
              <a:buAutoNum type="arabicPeriod"/>
            </a:pPr>
            <a:r>
              <a:rPr lang="zh-CN" altLang="en-US" sz="1200" dirty="0" smtClean="0"/>
              <a:t>判断是否需要更新当前的</a:t>
            </a:r>
            <a:r>
              <a:rPr lang="en-US" altLang="zh-CN" sz="1200" dirty="0" err="1" smtClean="0"/>
              <a:t>clipmap</a:t>
            </a:r>
            <a:r>
              <a:rPr lang="zh-CN" altLang="en-US" sz="1200" dirty="0" smtClean="0"/>
              <a:t>（隔帧更新）</a:t>
            </a:r>
            <a:endParaRPr lang="en-US" altLang="zh-CN" sz="1200" dirty="0" smtClean="0"/>
          </a:p>
          <a:p>
            <a:pPr marL="342900" indent="-342900">
              <a:buAutoNum type="arabicPeriod"/>
            </a:pPr>
            <a:r>
              <a:rPr lang="zh-CN" altLang="en-US" sz="1200" dirty="0" smtClean="0"/>
              <a:t>使用当前的</a:t>
            </a:r>
            <a:r>
              <a:rPr lang="en-US" altLang="zh-CN" sz="1200" dirty="0" smtClean="0"/>
              <a:t>voxel </a:t>
            </a:r>
            <a:r>
              <a:rPr lang="en-US" altLang="zh-CN" sz="1200" dirty="0" err="1" smtClean="0"/>
              <a:t>clipmap</a:t>
            </a:r>
            <a:r>
              <a:rPr lang="zh-CN" altLang="en-US" sz="1200" dirty="0" smtClean="0"/>
              <a:t>的</a:t>
            </a:r>
            <a:r>
              <a:rPr lang="en-US" altLang="zh-CN" sz="1200" dirty="0" smtClean="0"/>
              <a:t>BBOX</a:t>
            </a:r>
            <a:r>
              <a:rPr lang="zh-CN" altLang="en-US" sz="1200" dirty="0" smtClean="0"/>
              <a:t>剔除所有不在范围内的</a:t>
            </a:r>
            <a:r>
              <a:rPr lang="en-US" altLang="zh-CN" sz="1200" dirty="0" smtClean="0"/>
              <a:t>object</a:t>
            </a:r>
            <a:r>
              <a:rPr lang="zh-CN" altLang="en-US" sz="1200" dirty="0" smtClean="0"/>
              <a:t>和对应的</a:t>
            </a:r>
            <a:r>
              <a:rPr lang="en-US" altLang="zh-CN" sz="1200" dirty="0" smtClean="0"/>
              <a:t>MDF</a:t>
            </a:r>
            <a:endParaRPr lang="en-US" altLang="zh-CN" sz="1200" dirty="0"/>
          </a:p>
          <a:p>
            <a:pPr marL="342900" indent="-342900">
              <a:buAutoNum type="arabicPeriod"/>
            </a:pPr>
            <a:r>
              <a:rPr lang="zh-CN" altLang="en-US" sz="1200" dirty="0" smtClean="0"/>
              <a:t>通过剩下的</a:t>
            </a:r>
            <a:r>
              <a:rPr lang="en-US" altLang="zh-CN" sz="1200" dirty="0" smtClean="0"/>
              <a:t>MDF</a:t>
            </a:r>
            <a:r>
              <a:rPr lang="zh-CN" altLang="en-US" sz="1200" dirty="0" smtClean="0"/>
              <a:t>计算他们覆盖了哪些</a:t>
            </a:r>
            <a:r>
              <a:rPr lang="en-US" altLang="zh-CN" sz="1200" dirty="0" smtClean="0"/>
              <a:t>voxel</a:t>
            </a:r>
          </a:p>
          <a:p>
            <a:pPr marL="342900" indent="-342900">
              <a:buAutoNum type="arabicPeriod"/>
            </a:pPr>
            <a:r>
              <a:rPr lang="zh-CN" altLang="en-US" sz="1200" dirty="0" smtClean="0"/>
              <a:t>在</a:t>
            </a:r>
            <a:r>
              <a:rPr lang="en-US" altLang="zh-CN" sz="1200" dirty="0" smtClean="0"/>
              <a:t>voxel trace pass</a:t>
            </a:r>
            <a:r>
              <a:rPr lang="zh-CN" altLang="en-US" sz="1200" dirty="0" smtClean="0"/>
              <a:t>里面输出</a:t>
            </a:r>
            <a:r>
              <a:rPr lang="en-US" altLang="zh-CN" sz="1200" dirty="0" err="1" smtClean="0"/>
              <a:t>HitDistance</a:t>
            </a:r>
            <a:r>
              <a:rPr lang="zh-CN" altLang="en-US" sz="1200" dirty="0" smtClean="0"/>
              <a:t>和</a:t>
            </a:r>
            <a:r>
              <a:rPr lang="en-US" altLang="zh-CN" sz="1200" dirty="0" err="1" smtClean="0"/>
              <a:t>HitObjectIndex</a:t>
            </a:r>
            <a:r>
              <a:rPr lang="zh-CN" altLang="en-US" sz="1200" dirty="0" smtClean="0"/>
              <a:t>组成的</a:t>
            </a:r>
            <a:r>
              <a:rPr lang="en-US" altLang="zh-CN" sz="1200" dirty="0" err="1" smtClean="0"/>
              <a:t>VisibilityBuffer</a:t>
            </a:r>
            <a:endParaRPr lang="en-US" altLang="zh-CN" sz="1200" dirty="0" smtClean="0"/>
          </a:p>
          <a:p>
            <a:pPr marL="342900" indent="-342900">
              <a:buAutoNum type="arabicPeriod"/>
            </a:pPr>
            <a:r>
              <a:rPr lang="zh-CN" altLang="en-US" sz="1200" dirty="0" smtClean="0">
                <a:solidFill>
                  <a:srgbClr val="FF0000"/>
                </a:solidFill>
              </a:rPr>
              <a:t>从</a:t>
            </a:r>
            <a:r>
              <a:rPr lang="en-US" altLang="zh-CN" sz="1200" dirty="0" err="1" smtClean="0">
                <a:solidFill>
                  <a:srgbClr val="FF0000"/>
                </a:solidFill>
              </a:rPr>
              <a:t>VisibilityBuffer</a:t>
            </a:r>
            <a:r>
              <a:rPr lang="zh-CN" altLang="en-US" sz="1200" dirty="0" smtClean="0">
                <a:solidFill>
                  <a:srgbClr val="FF0000"/>
                </a:solidFill>
              </a:rPr>
              <a:t>里面获取最佳的三个</a:t>
            </a:r>
            <a:r>
              <a:rPr lang="en-US" altLang="zh-CN" sz="1200" dirty="0" err="1" smtClean="0">
                <a:solidFill>
                  <a:srgbClr val="FF0000"/>
                </a:solidFill>
              </a:rPr>
              <a:t>meshcard</a:t>
            </a:r>
            <a:r>
              <a:rPr lang="zh-CN" altLang="en-US" sz="1200" dirty="0" smtClean="0">
                <a:solidFill>
                  <a:srgbClr val="FF0000"/>
                </a:solidFill>
              </a:rPr>
              <a:t>来对</a:t>
            </a:r>
            <a:r>
              <a:rPr lang="en-US" altLang="zh-CN" sz="1200" dirty="0" smtClean="0">
                <a:solidFill>
                  <a:srgbClr val="FF0000"/>
                </a:solidFill>
              </a:rPr>
              <a:t>Voxel</a:t>
            </a:r>
            <a:r>
              <a:rPr lang="zh-CN" altLang="en-US" sz="1200" dirty="0" smtClean="0">
                <a:solidFill>
                  <a:srgbClr val="FF0000"/>
                </a:solidFill>
              </a:rPr>
              <a:t>计算光照</a:t>
            </a:r>
            <a:r>
              <a:rPr lang="zh-CN" altLang="en-US" sz="1200" dirty="0" smtClean="0"/>
              <a:t>，这里计算的时候会对光照作插值（考虑了透明度，</a:t>
            </a:r>
            <a:r>
              <a:rPr lang="en-US" altLang="zh-CN" sz="1200" dirty="0" err="1" smtClean="0"/>
              <a:t>meshcard</a:t>
            </a:r>
            <a:r>
              <a:rPr lang="zh-CN" altLang="en-US" sz="1200" dirty="0" smtClean="0"/>
              <a:t>的可见性），插值的权重计算公式如右图所示，使用了类似</a:t>
            </a:r>
            <a:r>
              <a:rPr lang="en-US" altLang="zh-CN" sz="1200" dirty="0" smtClean="0"/>
              <a:t>VSM</a:t>
            </a:r>
            <a:r>
              <a:rPr lang="zh-CN" altLang="en-US" sz="1200" dirty="0" smtClean="0"/>
              <a:t>的计算方式</a:t>
            </a:r>
            <a:endParaRPr lang="en-US" altLang="zh-CN" sz="1200" dirty="0" smtClean="0"/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5582316" y="4783015"/>
            <a:ext cx="95916" cy="1016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083552" y="585088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无限反弹？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737" y="-1"/>
            <a:ext cx="5852646" cy="403686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2271" y="2779864"/>
            <a:ext cx="2084112" cy="384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92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52442" y="2417085"/>
            <a:ext cx="58320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上面几个操作是在做直接光的同时以不同方式</a:t>
            </a:r>
            <a:r>
              <a:rPr lang="en-US" altLang="zh-CN" dirty="0" smtClean="0"/>
              <a:t>cache</a:t>
            </a:r>
            <a:r>
              <a:rPr lang="zh-CN" altLang="en-US" dirty="0" smtClean="0"/>
              <a:t>光照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下面几个操作就是放置</a:t>
            </a:r>
            <a:r>
              <a:rPr lang="en-US" altLang="zh-CN" dirty="0" smtClean="0"/>
              <a:t>probe</a:t>
            </a:r>
            <a:r>
              <a:rPr lang="zh-CN" altLang="en-US" dirty="0" smtClean="0"/>
              <a:t>然后</a:t>
            </a:r>
            <a:r>
              <a:rPr lang="en-US" altLang="zh-CN" dirty="0" smtClean="0"/>
              <a:t>trace cache</a:t>
            </a:r>
            <a:r>
              <a:rPr lang="zh-CN" altLang="en-US" dirty="0" smtClean="0"/>
              <a:t>的结果了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0501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4" y="0"/>
            <a:ext cx="11747571" cy="155547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48" y="2340352"/>
            <a:ext cx="4562301" cy="43163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254697" y="3525688"/>
            <a:ext cx="4278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https://zhuanlan.zhihu.com/p/378119803</a:t>
            </a:r>
          </a:p>
        </p:txBody>
      </p:sp>
    </p:spTree>
    <p:extLst>
      <p:ext uri="{BB962C8B-B14F-4D97-AF65-F5344CB8AC3E}">
        <p14:creationId xmlns:p14="http://schemas.microsoft.com/office/powerpoint/2010/main" val="1418804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33583" y="537130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LumenIrradianceFieldGather.cpp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7116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33583" y="537130"/>
            <a:ext cx="2784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LumenRadianceCache.cpp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5358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33583" y="537130"/>
            <a:ext cx="3264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LumenScreenProbeTracing.cpp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05883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162758" y="2461846"/>
            <a:ext cx="29290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   上面是</a:t>
            </a:r>
            <a:r>
              <a:rPr lang="en-US" altLang="zh-CN" dirty="0" smtClean="0"/>
              <a:t>CPU</a:t>
            </a:r>
            <a:r>
              <a:rPr lang="zh-CN" altLang="en-US" dirty="0" smtClean="0"/>
              <a:t>的整体逻辑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下面是</a:t>
            </a:r>
            <a:r>
              <a:rPr lang="en-US" altLang="zh-CN" dirty="0" smtClean="0"/>
              <a:t>GPU</a:t>
            </a:r>
            <a:r>
              <a:rPr lang="zh-CN" altLang="en-US" dirty="0" smtClean="0"/>
              <a:t>的几个</a:t>
            </a:r>
            <a:r>
              <a:rPr lang="zh-CN" altLang="en-US" dirty="0"/>
              <a:t>关键</a:t>
            </a:r>
            <a:r>
              <a:rPr lang="zh-CN" altLang="en-US" dirty="0" smtClean="0"/>
              <a:t>逻辑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4937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408" y="103809"/>
            <a:ext cx="2950236" cy="668065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647709" y="2583340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Shaders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121" y="1103768"/>
            <a:ext cx="2959544" cy="508127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49383" y="713290"/>
            <a:ext cx="2326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Lumen</a:t>
            </a:r>
            <a:r>
              <a:rPr lang="zh-CN" altLang="en-US" sz="1400" dirty="0" smtClean="0"/>
              <a:t>的代码量相对较大：</a:t>
            </a:r>
            <a:endParaRPr lang="en-US" altLang="zh-CN" sz="1400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3173640" y="258334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C++</a:t>
            </a:r>
            <a:endParaRPr lang="zh-CN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333974"/>
              </p:ext>
            </p:extLst>
          </p:nvPr>
        </p:nvGraphicFramePr>
        <p:xfrm>
          <a:off x="249383" y="1103768"/>
          <a:ext cx="344800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335">
                  <a:extLst>
                    <a:ext uri="{9D8B030D-6E8A-4147-A177-3AD203B41FA5}">
                      <a16:colId xmlns:a16="http://schemas.microsoft.com/office/drawing/2014/main" val="4266524756"/>
                    </a:ext>
                  </a:extLst>
                </a:gridCol>
                <a:gridCol w="1149335">
                  <a:extLst>
                    <a:ext uri="{9D8B030D-6E8A-4147-A177-3AD203B41FA5}">
                      <a16:colId xmlns:a16="http://schemas.microsoft.com/office/drawing/2014/main" val="2603427451"/>
                    </a:ext>
                  </a:extLst>
                </a:gridCol>
                <a:gridCol w="1149335">
                  <a:extLst>
                    <a:ext uri="{9D8B030D-6E8A-4147-A177-3AD203B41FA5}">
                      <a16:colId xmlns:a16="http://schemas.microsoft.com/office/drawing/2014/main" val="401037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Nanite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Lumen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752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Shader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7022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17884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234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C++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~10000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22637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339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0848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33583" y="537130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Light probe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647" y="1509080"/>
            <a:ext cx="3384241" cy="227417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71412" y="1694517"/>
            <a:ext cx="599795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使用原因：传统烘焙</a:t>
            </a:r>
            <a:r>
              <a:rPr lang="en-US" altLang="zh-CN" sz="1400" dirty="0" smtClean="0"/>
              <a:t>GI</a:t>
            </a:r>
            <a:r>
              <a:rPr lang="zh-CN" altLang="en-US" sz="1400" dirty="0" smtClean="0"/>
              <a:t>只针对静态物体做全局光照，对动态物体无可奈何</a:t>
            </a:r>
            <a:endParaRPr lang="en-US" altLang="zh-CN" sz="1400" dirty="0" smtClean="0"/>
          </a:p>
          <a:p>
            <a:pPr marL="342900" indent="-342900">
              <a:buAutoNum type="arabicPeriod"/>
            </a:pPr>
            <a:endParaRPr lang="en-US" altLang="zh-CN" sz="1400" dirty="0"/>
          </a:p>
          <a:p>
            <a:endParaRPr lang="en-US" altLang="zh-CN" sz="1400" dirty="0"/>
          </a:p>
          <a:p>
            <a:r>
              <a:rPr lang="en-US" altLang="zh-CN" sz="1400" dirty="0" smtClean="0"/>
              <a:t>Light probe</a:t>
            </a:r>
            <a:r>
              <a:rPr lang="zh-CN" altLang="en-US" sz="1400" dirty="0" smtClean="0"/>
              <a:t>只做两件事情：</a:t>
            </a:r>
            <a:endParaRPr lang="en-US" altLang="zh-CN" sz="1400" dirty="0" smtClean="0"/>
          </a:p>
          <a:p>
            <a:pPr marL="342900" indent="-342900">
              <a:buAutoNum type="arabicPeriod"/>
            </a:pPr>
            <a:r>
              <a:rPr lang="zh-CN" altLang="en-US" sz="1400" dirty="0" smtClean="0"/>
              <a:t>接受周围环境光照（可以理解为</a:t>
            </a:r>
            <a:r>
              <a:rPr lang="en-US" altLang="zh-CN" sz="1400" dirty="0" smtClean="0"/>
              <a:t>trace</a:t>
            </a:r>
            <a:r>
              <a:rPr lang="zh-CN" altLang="en-US" sz="1400" dirty="0" smtClean="0"/>
              <a:t>周围光线），把这些光照信息搞成一个</a:t>
            </a:r>
            <a:r>
              <a:rPr lang="en-US" altLang="zh-CN" sz="1400" dirty="0" smtClean="0"/>
              <a:t>SH</a:t>
            </a:r>
            <a:r>
              <a:rPr lang="zh-CN" altLang="en-US" sz="1400" dirty="0" smtClean="0"/>
              <a:t>存起来</a:t>
            </a:r>
            <a:endParaRPr lang="en-US" altLang="zh-CN" sz="1400" dirty="0" smtClean="0"/>
          </a:p>
          <a:p>
            <a:pPr marL="342900" indent="-342900">
              <a:buAutoNum type="arabicPeriod"/>
            </a:pPr>
            <a:r>
              <a:rPr lang="zh-CN" altLang="en-US" sz="1400" dirty="0" smtClean="0"/>
              <a:t>渲染动态物体的时候，寻找动态物体周围最近的</a:t>
            </a:r>
            <a:r>
              <a:rPr lang="en-US" altLang="zh-CN" sz="1400" dirty="0" smtClean="0"/>
              <a:t>light probe</a:t>
            </a:r>
            <a:r>
              <a:rPr lang="zh-CN" altLang="en-US" sz="1400" dirty="0" smtClean="0"/>
              <a:t>，并且对</a:t>
            </a:r>
            <a:r>
              <a:rPr lang="en-US" altLang="zh-CN" sz="1400" dirty="0" smtClean="0"/>
              <a:t>light probe</a:t>
            </a:r>
            <a:r>
              <a:rPr lang="zh-CN" altLang="en-US" sz="1400" dirty="0" smtClean="0"/>
              <a:t>做采样（多个</a:t>
            </a:r>
            <a:r>
              <a:rPr lang="en-US" altLang="zh-CN" sz="1400" dirty="0" smtClean="0"/>
              <a:t>light probe</a:t>
            </a:r>
            <a:r>
              <a:rPr lang="zh-CN" altLang="en-US" sz="1400" dirty="0" smtClean="0"/>
              <a:t>会组成一个一个的四面体，最后的结果是根据多个</a:t>
            </a:r>
            <a:r>
              <a:rPr lang="en-US" altLang="zh-CN" sz="1400" dirty="0" smtClean="0"/>
              <a:t>light probe</a:t>
            </a:r>
            <a:r>
              <a:rPr lang="zh-CN" altLang="en-US" sz="1400" dirty="0" smtClean="0"/>
              <a:t>光照结果做插值）</a:t>
            </a:r>
            <a:endParaRPr lang="en-US" altLang="zh-CN" sz="1400" dirty="0" smtClean="0"/>
          </a:p>
          <a:p>
            <a:pPr marL="342900" indent="-342900">
              <a:buAutoNum type="arabicPeriod"/>
            </a:pPr>
            <a:endParaRPr lang="en-US" altLang="zh-CN" sz="1400" dirty="0"/>
          </a:p>
          <a:p>
            <a:pPr marL="342900" indent="-342900">
              <a:buAutoNum type="arabicPeriod"/>
            </a:pPr>
            <a:endParaRPr lang="en-US" altLang="zh-CN" sz="1400" dirty="0" smtClean="0"/>
          </a:p>
          <a:p>
            <a:r>
              <a:rPr lang="zh-CN" altLang="en-US" sz="1400" dirty="0" smtClean="0"/>
              <a:t>注意：</a:t>
            </a:r>
            <a:endParaRPr lang="en-US" altLang="zh-CN" sz="1400" dirty="0" smtClean="0"/>
          </a:p>
          <a:p>
            <a:pPr marL="342900" indent="-342900">
              <a:buAutoNum type="arabicPeriod"/>
            </a:pPr>
            <a:r>
              <a:rPr lang="zh-CN" altLang="en-US" sz="1400" dirty="0" smtClean="0"/>
              <a:t>场景中会有很多</a:t>
            </a:r>
            <a:r>
              <a:rPr lang="en-US" altLang="zh-CN" sz="1400" dirty="0" smtClean="0"/>
              <a:t>light probe</a:t>
            </a:r>
            <a:r>
              <a:rPr lang="zh-CN" altLang="en-US" sz="1400" dirty="0" smtClean="0"/>
              <a:t>，这个是美术或者</a:t>
            </a:r>
            <a:r>
              <a:rPr lang="en-US" altLang="zh-CN" sz="1400" dirty="0" smtClean="0"/>
              <a:t>TA</a:t>
            </a:r>
            <a:r>
              <a:rPr lang="zh-CN" altLang="en-US" sz="1400" dirty="0" smtClean="0"/>
              <a:t>放置的，一般光照环境变化不大的地方少放点</a:t>
            </a:r>
            <a:r>
              <a:rPr lang="en-US" altLang="zh-CN" sz="1400" dirty="0" smtClean="0"/>
              <a:t>light probe</a:t>
            </a:r>
            <a:r>
              <a:rPr lang="zh-CN" altLang="en-US" sz="1400" dirty="0" smtClean="0"/>
              <a:t>避免浪费，在环境比较复杂的地方多放一点</a:t>
            </a:r>
            <a:r>
              <a:rPr lang="en-US" altLang="zh-CN" sz="1400" dirty="0" smtClean="0"/>
              <a:t>light probe</a:t>
            </a:r>
            <a:r>
              <a:rPr lang="zh-CN" altLang="en-US" sz="1400" dirty="0" smtClean="0"/>
              <a:t>（并不是均匀放置）</a:t>
            </a:r>
            <a:endParaRPr lang="en-US" altLang="zh-CN" sz="1400" dirty="0" smtClean="0"/>
          </a:p>
          <a:p>
            <a:pPr marL="342900" indent="-342900">
              <a:buAutoNum type="arabicPeriod"/>
            </a:pPr>
            <a:r>
              <a:rPr lang="zh-CN" altLang="en-US" sz="1400" dirty="0" smtClean="0"/>
              <a:t>本质还是对动态物体的近似，</a:t>
            </a:r>
            <a:r>
              <a:rPr lang="en-US" altLang="zh-CN" sz="1400" dirty="0" smtClean="0"/>
              <a:t>light probe</a:t>
            </a:r>
            <a:r>
              <a:rPr lang="zh-CN" altLang="en-US" sz="1400" dirty="0" smtClean="0"/>
              <a:t>如果放的不好漏光现象还是很严重的（</a:t>
            </a:r>
            <a:r>
              <a:rPr lang="en-US" altLang="zh-CN" sz="1400" dirty="0" smtClean="0"/>
              <a:t>DDGI</a:t>
            </a:r>
            <a:r>
              <a:rPr lang="zh-CN" altLang="en-US" sz="1400" dirty="0" smtClean="0"/>
              <a:t>就是解决这个问题）</a:t>
            </a:r>
            <a:endParaRPr lang="en-US" altLang="zh-CN" sz="1400" dirty="0" smtClean="0"/>
          </a:p>
        </p:txBody>
      </p:sp>
    </p:spTree>
    <p:extLst>
      <p:ext uri="{BB962C8B-B14F-4D97-AF65-F5344CB8AC3E}">
        <p14:creationId xmlns:p14="http://schemas.microsoft.com/office/powerpoint/2010/main" val="2947936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33583" y="537130"/>
            <a:ext cx="22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Signed Distance Field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67" y="1347421"/>
            <a:ext cx="4448240" cy="239932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650523" y="1492544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/>
              <a:t>SDF表示的是距离这个点最近的物体边缘的距离，</a:t>
            </a:r>
          </a:p>
          <a:p>
            <a:pPr marL="342900" indent="-342900">
              <a:buAutoNum type="arabicPeriod"/>
            </a:pPr>
            <a:r>
              <a:rPr lang="zh-CN" altLang="en-US" sz="1400" dirty="0" smtClean="0"/>
              <a:t>可以</a:t>
            </a:r>
            <a:r>
              <a:rPr lang="zh-CN" altLang="en-US" sz="1400" dirty="0"/>
              <a:t>用来做两个物体的</a:t>
            </a:r>
            <a:r>
              <a:rPr lang="zh-CN" altLang="en-US" sz="1400" dirty="0" smtClean="0"/>
              <a:t>blending</a:t>
            </a:r>
            <a:endParaRPr lang="en-US" altLang="zh-CN" sz="1400" dirty="0" smtClean="0"/>
          </a:p>
          <a:p>
            <a:pPr marL="342900" indent="-342900">
              <a:buAutoNum type="arabicPeriod"/>
            </a:pPr>
            <a:endParaRPr lang="zh-CN" altLang="en-US" sz="1400" dirty="0"/>
          </a:p>
          <a:p>
            <a:r>
              <a:rPr lang="zh-CN" altLang="en-US" sz="1400" dirty="0"/>
              <a:t>2. 可以做ray matching（步进的时候知道所在点的距离场值，就说明在这个值内没有物体，可以放心往前走</a:t>
            </a:r>
            <a:r>
              <a:rPr lang="zh-CN" altLang="en-US" sz="1400" dirty="0" smtClean="0"/>
              <a:t>）</a:t>
            </a:r>
            <a:endParaRPr lang="en-US" altLang="zh-CN" sz="1400" dirty="0" smtClean="0"/>
          </a:p>
          <a:p>
            <a:endParaRPr lang="zh-CN" altLang="en-US" sz="1400" dirty="0"/>
          </a:p>
          <a:p>
            <a:r>
              <a:rPr lang="zh-CN" altLang="en-US" sz="1400" dirty="0"/>
              <a:t>3. 可以计算某个方向的遮挡角度，如下图所示,从而衍生出了基于SDF的软阴影。基于SDF的软阴影采用了系数k对arcsin的近似，k值越大，阴影越硬（θ角小，sin值小）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234" y="3746750"/>
            <a:ext cx="2414412" cy="250552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119158" y="6354953"/>
            <a:ext cx="3961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From </a:t>
            </a:r>
            <a:r>
              <a:rPr lang="zh-CN" altLang="en-US" sz="1200" dirty="0" smtClean="0"/>
              <a:t>闫令</a:t>
            </a:r>
            <a:r>
              <a:rPr lang="zh-CN" altLang="en-US" sz="1200" dirty="0"/>
              <a:t>琪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Games202</a:t>
            </a:r>
          </a:p>
          <a:p>
            <a:r>
              <a:rPr lang="en-US" altLang="zh-CN" sz="1200" dirty="0"/>
              <a:t>https://sites.cs.ucsb.edu/~lingqi/teaching/games202.html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87905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33583" y="537130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VXGI</a:t>
            </a:r>
            <a:r>
              <a:rPr lang="zh-CN" altLang="en-US" dirty="0" smtClean="0"/>
              <a:t>、</a:t>
            </a:r>
            <a:r>
              <a:rPr lang="en-US" altLang="zh-CN" dirty="0"/>
              <a:t>SVOGI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48" y="1376396"/>
            <a:ext cx="3606749" cy="268905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119158" y="6354953"/>
            <a:ext cx="3961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From </a:t>
            </a:r>
            <a:r>
              <a:rPr lang="zh-CN" altLang="en-US" sz="1200" dirty="0" smtClean="0"/>
              <a:t>闫令</a:t>
            </a:r>
            <a:r>
              <a:rPr lang="zh-CN" altLang="en-US" sz="1200" dirty="0"/>
              <a:t>琪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Games202</a:t>
            </a:r>
          </a:p>
          <a:p>
            <a:r>
              <a:rPr lang="en-US" altLang="zh-CN" sz="1200" dirty="0"/>
              <a:t>https://sites.cs.ucsb.edu/~lingqi/teaching/games202.html</a:t>
            </a:r>
            <a:endParaRPr lang="zh-CN" altLang="en-US" sz="1200" dirty="0"/>
          </a:p>
        </p:txBody>
      </p:sp>
      <p:sp>
        <p:nvSpPr>
          <p:cNvPr id="3" name="矩形 2"/>
          <p:cNvSpPr/>
          <p:nvPr/>
        </p:nvSpPr>
        <p:spPr>
          <a:xfrm>
            <a:off x="4358852" y="842518"/>
            <a:ext cx="761786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把场景分割成体素，组成层次结构，次级光源是体素而不是像素。</a:t>
            </a:r>
          </a:p>
          <a:p>
            <a:pPr marL="342900" indent="-342900">
              <a:buAutoNum type="arabicPeriod"/>
            </a:pPr>
            <a:r>
              <a:rPr lang="zh-CN" altLang="en-US" sz="1400" dirty="0" smtClean="0"/>
              <a:t>决定</a:t>
            </a:r>
            <a:r>
              <a:rPr lang="zh-CN" altLang="en-US" sz="1400" dirty="0"/>
              <a:t>了哪些voxel里面有次级光源，每一个voxel里面记录一个输入光照的分布，一个法线分布，每个hierarchy层都要</a:t>
            </a:r>
            <a:r>
              <a:rPr lang="zh-CN" altLang="en-US" sz="1400" dirty="0" smtClean="0"/>
              <a:t>更新</a:t>
            </a:r>
            <a:endParaRPr lang="en-US" altLang="zh-CN" sz="1400" dirty="0" smtClean="0"/>
          </a:p>
          <a:p>
            <a:pPr marL="342900" indent="-342900">
              <a:buAutoNum type="arabicPeriod"/>
            </a:pPr>
            <a:endParaRPr lang="zh-CN" altLang="en-US" sz="1400" dirty="0"/>
          </a:p>
          <a:p>
            <a:r>
              <a:rPr lang="zh-CN" altLang="en-US" sz="1400" dirty="0"/>
              <a:t>2. 在渲染的时候，我们从camera发射多条光线，对于任意一个pixel，我们知道camera ray的方向，还知道这个pixel的材质和法线，那么就能得到出射光线的cone，我们根据hierarchy的体素信息，把圆锥往前步进，收集所有次级光源对这个方向上的影响。最后渲染到shading point上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endParaRPr lang="zh-CN" altLang="en-US" sz="1400" dirty="0"/>
          </a:p>
          <a:p>
            <a:r>
              <a:rPr lang="zh-CN" altLang="en-US" sz="1400" dirty="0"/>
              <a:t>缺点：开销太大，动态物体每帧都要体素花，开销太大</a:t>
            </a:r>
          </a:p>
          <a:p>
            <a:r>
              <a:rPr lang="zh-CN" altLang="en-US" sz="1400" dirty="0"/>
              <a:t>优点：质量好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48" y="4197214"/>
            <a:ext cx="4013596" cy="24639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539" y="3197687"/>
            <a:ext cx="5089210" cy="304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731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33583" y="537130"/>
            <a:ext cx="265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Mesh Card</a:t>
            </a:r>
            <a:r>
              <a:rPr lang="zh-CN" altLang="en-US" dirty="0" smtClean="0"/>
              <a:t>和</a:t>
            </a:r>
            <a:r>
              <a:rPr lang="en-US" altLang="zh-CN" dirty="0" smtClean="0"/>
              <a:t>Mesh Cards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933583" y="1278881"/>
            <a:ext cx="4261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Mesh card</a:t>
            </a:r>
            <a:r>
              <a:rPr lang="zh-CN" altLang="en-US" sz="1400" dirty="0" smtClean="0"/>
              <a:t>其实就是长宽高都不一样的</a:t>
            </a:r>
            <a:r>
              <a:rPr lang="en-US" altLang="zh-CN" sz="1400" dirty="0" smtClean="0"/>
              <a:t>voxel</a:t>
            </a:r>
            <a:r>
              <a:rPr lang="zh-CN" altLang="en-US" sz="1400" dirty="0" smtClean="0"/>
              <a:t>的</a:t>
            </a:r>
            <a:r>
              <a:rPr lang="zh-CN" altLang="en-US" sz="1400" b="1" dirty="0" smtClean="0"/>
              <a:t>一个面</a:t>
            </a:r>
            <a:endParaRPr lang="zh-CN" altLang="en-US" sz="14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83" y="1835194"/>
            <a:ext cx="2755012" cy="29606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811066" y="385097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朝向</a:t>
            </a:r>
          </a:p>
        </p:txBody>
      </p:sp>
      <p:cxnSp>
        <p:nvCxnSpPr>
          <p:cNvPr id="9" name="直接箭头连接符 8"/>
          <p:cNvCxnSpPr>
            <a:endCxn id="7" idx="1"/>
          </p:cNvCxnSpPr>
          <p:nvPr/>
        </p:nvCxnSpPr>
        <p:spPr>
          <a:xfrm flipV="1">
            <a:off x="2583340" y="4004865"/>
            <a:ext cx="1227726" cy="172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2722951" y="3705696"/>
            <a:ext cx="1227726" cy="172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921940" y="3560415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纹理图集的位置</a:t>
            </a:r>
            <a:endParaRPr lang="zh-CN" altLang="en-US" sz="1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3692566" y="270249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是否可见</a:t>
            </a:r>
            <a:endParaRPr lang="zh-CN" altLang="en-US" sz="1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1469948" y="1556191"/>
            <a:ext cx="101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Mesh Card</a:t>
            </a:r>
            <a:endParaRPr lang="zh-CN" altLang="en-US" sz="1400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38" y="5491224"/>
            <a:ext cx="2525775" cy="128491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469947" y="5183447"/>
            <a:ext cx="109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Mesh Cards</a:t>
            </a:r>
            <a:endParaRPr lang="zh-CN" altLang="en-US" sz="1400" dirty="0"/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2557106" y="2856387"/>
            <a:ext cx="1227726" cy="172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082935" y="4138697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index</a:t>
            </a:r>
            <a:endParaRPr lang="zh-CN" altLang="en-US" sz="1400" dirty="0"/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2855209" y="4299784"/>
            <a:ext cx="1227726" cy="172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804983" y="1990690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计算世界坐标位置</a:t>
            </a:r>
            <a:endParaRPr lang="zh-CN" altLang="en-US" sz="1400" dirty="0"/>
          </a:p>
        </p:txBody>
      </p:sp>
      <p:cxnSp>
        <p:nvCxnSpPr>
          <p:cNvPr id="20" name="直接箭头连接符 19"/>
          <p:cNvCxnSpPr>
            <a:endCxn id="19" idx="1"/>
          </p:cNvCxnSpPr>
          <p:nvPr/>
        </p:nvCxnSpPr>
        <p:spPr>
          <a:xfrm flipV="1">
            <a:off x="2984465" y="2144579"/>
            <a:ext cx="820518" cy="301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2450271" y="2559388"/>
            <a:ext cx="1227726" cy="1146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3677997" y="242653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大小</a:t>
            </a:r>
          </a:p>
        </p:txBody>
      </p:sp>
      <p:cxnSp>
        <p:nvCxnSpPr>
          <p:cNvPr id="25" name="直接箭头连接符 24"/>
          <p:cNvCxnSpPr>
            <a:endCxn id="19" idx="1"/>
          </p:cNvCxnSpPr>
          <p:nvPr/>
        </p:nvCxnSpPr>
        <p:spPr>
          <a:xfrm flipV="1">
            <a:off x="2036041" y="2144579"/>
            <a:ext cx="1768942" cy="4197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419983" y="1248414"/>
            <a:ext cx="48725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/>
              <a:t>MeshCard</a:t>
            </a:r>
            <a:r>
              <a:rPr lang="zh-CN" altLang="en-US" sz="1400" dirty="0" smtClean="0"/>
              <a:t>是</a:t>
            </a:r>
            <a:r>
              <a:rPr lang="en-US" altLang="zh-CN" sz="1400" dirty="0" smtClean="0"/>
              <a:t>Lumen Scene</a:t>
            </a:r>
            <a:r>
              <a:rPr lang="zh-CN" altLang="en-US" sz="1400" dirty="0" smtClean="0"/>
              <a:t>的基本组件（</a:t>
            </a:r>
            <a:r>
              <a:rPr lang="en-US" altLang="zh-CN" sz="1400" dirty="0" smtClean="0"/>
              <a:t>Lumen Scene</a:t>
            </a:r>
            <a:r>
              <a:rPr lang="zh-CN" altLang="en-US" sz="1400" dirty="0" smtClean="0"/>
              <a:t>里面不会直接操作模型，</a:t>
            </a:r>
            <a:r>
              <a:rPr lang="en-US" altLang="zh-CN" sz="1400" dirty="0" err="1" smtClean="0"/>
              <a:t>MeshCard</a:t>
            </a:r>
            <a:r>
              <a:rPr lang="zh-CN" altLang="en-US" sz="1400" dirty="0" smtClean="0"/>
              <a:t>可以认为是模型的</a:t>
            </a:r>
            <a:r>
              <a:rPr lang="en-US" altLang="zh-CN" sz="1400" dirty="0" smtClean="0"/>
              <a:t>proxy mesh</a:t>
            </a:r>
            <a:r>
              <a:rPr lang="zh-CN" altLang="en-US" sz="1400" dirty="0" smtClean="0"/>
              <a:t>），他可以缓存光照信息。六个不同</a:t>
            </a:r>
            <a:r>
              <a:rPr lang="en-US" altLang="zh-CN" sz="1400" dirty="0" smtClean="0"/>
              <a:t>orientation</a:t>
            </a:r>
            <a:r>
              <a:rPr lang="zh-CN" altLang="en-US" sz="1400" dirty="0" smtClean="0"/>
              <a:t>的</a:t>
            </a:r>
            <a:r>
              <a:rPr lang="en-US" altLang="zh-CN" sz="1400" dirty="0" err="1" smtClean="0"/>
              <a:t>MeshCard</a:t>
            </a:r>
            <a:r>
              <a:rPr lang="zh-CN" altLang="en-US" sz="1400" dirty="0" smtClean="0"/>
              <a:t>组成的立方体类似于</a:t>
            </a:r>
            <a:r>
              <a:rPr lang="en-US" altLang="zh-CN" sz="1400" dirty="0" smtClean="0"/>
              <a:t>SH</a:t>
            </a:r>
            <a:r>
              <a:rPr lang="zh-CN" altLang="en-US" sz="1400" dirty="0" smtClean="0"/>
              <a:t>的作用（基底）。</a:t>
            </a:r>
            <a:endParaRPr lang="zh-CN" altLang="en-US" sz="1400" dirty="0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009" y="2738801"/>
            <a:ext cx="4561555" cy="283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543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63244" y="40111"/>
            <a:ext cx="3188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DeferredShadingRenderer.cpp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1008764" y="2211270"/>
            <a:ext cx="1860772" cy="2941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更新场景所有</a:t>
            </a:r>
            <a:r>
              <a:rPr lang="en-US" altLang="zh-CN" sz="1200" dirty="0" smtClean="0">
                <a:solidFill>
                  <a:schemeClr val="tx1"/>
                </a:solidFill>
              </a:rPr>
              <a:t>primitive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420508" y="767324"/>
            <a:ext cx="13035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LumenScene.cpp</a:t>
            </a:r>
            <a:endParaRPr lang="zh-CN" altLang="en-US" sz="1200" dirty="0"/>
          </a:p>
        </p:txBody>
      </p:sp>
      <p:sp>
        <p:nvSpPr>
          <p:cNvPr id="8" name="矩形 7"/>
          <p:cNvSpPr/>
          <p:nvPr/>
        </p:nvSpPr>
        <p:spPr>
          <a:xfrm>
            <a:off x="10995435" y="1256724"/>
            <a:ext cx="18389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/>
              <a:t>LumenSceneLighting.cpp</a:t>
            </a:r>
            <a:endParaRPr lang="zh-CN" altLang="en-US" sz="1200" dirty="0"/>
          </a:p>
        </p:txBody>
      </p:sp>
      <p:sp>
        <p:nvSpPr>
          <p:cNvPr id="12" name="矩形 11"/>
          <p:cNvSpPr/>
          <p:nvPr/>
        </p:nvSpPr>
        <p:spPr>
          <a:xfrm>
            <a:off x="2603087" y="7521194"/>
            <a:ext cx="19656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/>
              <a:t>IndirectLightRendering.cpp</a:t>
            </a:r>
            <a:endParaRPr lang="zh-CN" altLang="en-US" sz="1200" dirty="0"/>
          </a:p>
        </p:txBody>
      </p:sp>
      <p:sp>
        <p:nvSpPr>
          <p:cNvPr id="2" name="圆角矩形 1"/>
          <p:cNvSpPr/>
          <p:nvPr/>
        </p:nvSpPr>
        <p:spPr>
          <a:xfrm>
            <a:off x="810539" y="2109933"/>
            <a:ext cx="2244437" cy="3336907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539041" y="162937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初始化</a:t>
            </a:r>
            <a:endParaRPr lang="zh-CN" altLang="en-US" sz="1600" dirty="0"/>
          </a:p>
        </p:txBody>
      </p:sp>
      <p:sp>
        <p:nvSpPr>
          <p:cNvPr id="14" name="圆角矩形 13"/>
          <p:cNvSpPr/>
          <p:nvPr/>
        </p:nvSpPr>
        <p:spPr>
          <a:xfrm>
            <a:off x="1219778" y="2606750"/>
            <a:ext cx="1438743" cy="23756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更新</a:t>
            </a:r>
            <a:r>
              <a:rPr lang="en-US" altLang="zh-CN" sz="1200" dirty="0" err="1" smtClean="0">
                <a:solidFill>
                  <a:schemeClr val="tx1"/>
                </a:solidFill>
              </a:rPr>
              <a:t>Nanite</a:t>
            </a:r>
            <a:r>
              <a:rPr lang="zh-CN" altLang="en-US" sz="1200" dirty="0" smtClean="0">
                <a:solidFill>
                  <a:schemeClr val="tx1"/>
                </a:solidFill>
              </a:rPr>
              <a:t>资源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219778" y="2898282"/>
            <a:ext cx="1438743" cy="23756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更新</a:t>
            </a:r>
            <a:r>
              <a:rPr lang="en-US" altLang="zh-CN" sz="1200" dirty="0" err="1" smtClean="0">
                <a:solidFill>
                  <a:schemeClr val="tx1"/>
                </a:solidFill>
              </a:rPr>
              <a:t>Nanite</a:t>
            </a:r>
            <a:r>
              <a:rPr lang="zh-CN" altLang="en-US" sz="1200" dirty="0" smtClean="0">
                <a:solidFill>
                  <a:schemeClr val="tx1"/>
                </a:solidFill>
              </a:rPr>
              <a:t>页表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219778" y="3189814"/>
            <a:ext cx="1438743" cy="23756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更新可视化状态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155838" y="2556568"/>
            <a:ext cx="1566630" cy="927189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1008763" y="3533939"/>
            <a:ext cx="1860772" cy="4155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获取天气</a:t>
            </a:r>
            <a:r>
              <a:rPr lang="en-US" altLang="zh-CN" sz="1200" dirty="0" smtClean="0">
                <a:solidFill>
                  <a:schemeClr val="tx1"/>
                </a:solidFill>
              </a:rPr>
              <a:t>&amp;</a:t>
            </a:r>
            <a:r>
              <a:rPr lang="zh-CN" altLang="en-US" sz="1200" dirty="0" smtClean="0">
                <a:solidFill>
                  <a:schemeClr val="tx1"/>
                </a:solidFill>
              </a:rPr>
              <a:t>雾渲染所需要的灯光等数据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008763" y="3997825"/>
            <a:ext cx="1860772" cy="2941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初始化纹理、</a:t>
            </a:r>
            <a:r>
              <a:rPr lang="en-US" altLang="zh-CN" sz="1200" dirty="0" smtClean="0">
                <a:solidFill>
                  <a:schemeClr val="tx1"/>
                </a:solidFill>
              </a:rPr>
              <a:t>VT</a:t>
            </a:r>
            <a:r>
              <a:rPr lang="zh-CN" altLang="en-US" sz="1200" dirty="0" smtClean="0">
                <a:solidFill>
                  <a:schemeClr val="tx1"/>
                </a:solidFill>
              </a:rPr>
              <a:t>、</a:t>
            </a:r>
            <a:r>
              <a:rPr lang="en-US" altLang="zh-CN" sz="1200" dirty="0" smtClean="0">
                <a:solidFill>
                  <a:schemeClr val="tx1"/>
                </a:solidFill>
              </a:rPr>
              <a:t>VSM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1008763" y="4340311"/>
            <a:ext cx="1860772" cy="2941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初始化</a:t>
            </a:r>
            <a:r>
              <a:rPr lang="en-US" altLang="zh-CN" sz="1200" dirty="0" err="1" smtClean="0">
                <a:solidFill>
                  <a:schemeClr val="tx1"/>
                </a:solidFill>
              </a:rPr>
              <a:t>InstanceCull</a:t>
            </a:r>
            <a:r>
              <a:rPr lang="zh-CN" altLang="en-US" sz="1200" dirty="0" smtClean="0">
                <a:solidFill>
                  <a:schemeClr val="tx1"/>
                </a:solidFill>
              </a:rPr>
              <a:t>资源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1008763" y="4682797"/>
            <a:ext cx="1860772" cy="2941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初始化</a:t>
            </a:r>
            <a:r>
              <a:rPr lang="en-US" altLang="zh-CN" sz="1200" dirty="0" smtClean="0">
                <a:solidFill>
                  <a:schemeClr val="tx1"/>
                </a:solidFill>
              </a:rPr>
              <a:t>view/uniform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1008763" y="5025283"/>
            <a:ext cx="1860772" cy="2941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Build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 smtClean="0">
                <a:solidFill>
                  <a:schemeClr val="tx1"/>
                </a:solidFill>
              </a:rPr>
              <a:t>RT</a:t>
            </a:r>
            <a:r>
              <a:rPr lang="zh-CN" altLang="en-US" sz="1200" dirty="0" smtClean="0">
                <a:solidFill>
                  <a:schemeClr val="tx1"/>
                </a:solidFill>
              </a:rPr>
              <a:t>加速结构（可选）</a:t>
            </a:r>
            <a:endParaRPr lang="en-US" altLang="zh-CN" sz="1200" dirty="0" smtClean="0">
              <a:solidFill>
                <a:schemeClr val="tx1"/>
              </a:solidFill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3483644" y="1153484"/>
            <a:ext cx="2244437" cy="5249806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311161" y="505713"/>
            <a:ext cx="3108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只是渲染流程，不涉及物理、动画、脚本等</a:t>
            </a:r>
            <a:endParaRPr lang="zh-CN" altLang="en-US" sz="1200" dirty="0"/>
          </a:p>
        </p:txBody>
      </p:sp>
      <p:sp>
        <p:nvSpPr>
          <p:cNvPr id="27" name="文本框 26"/>
          <p:cNvSpPr txBox="1"/>
          <p:nvPr/>
        </p:nvSpPr>
        <p:spPr>
          <a:xfrm>
            <a:off x="3780415" y="674991"/>
            <a:ext cx="1654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Cull+GPU</a:t>
            </a:r>
            <a:r>
              <a:rPr lang="zh-CN" altLang="en-US" sz="1400" dirty="0" smtClean="0"/>
              <a:t>数据更新</a:t>
            </a:r>
            <a:endParaRPr lang="zh-CN" altLang="en-US" sz="1400" dirty="0"/>
          </a:p>
        </p:txBody>
      </p:sp>
      <p:sp>
        <p:nvSpPr>
          <p:cNvPr id="28" name="圆角矩形 27"/>
          <p:cNvSpPr/>
          <p:nvPr/>
        </p:nvSpPr>
        <p:spPr>
          <a:xfrm>
            <a:off x="3677339" y="1270929"/>
            <a:ext cx="1860772" cy="2941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拆分</a:t>
            </a:r>
            <a:r>
              <a:rPr lang="en-US" altLang="zh-CN" sz="1200" dirty="0" smtClean="0">
                <a:solidFill>
                  <a:schemeClr val="tx1"/>
                </a:solidFill>
              </a:rPr>
              <a:t>RHI</a:t>
            </a:r>
            <a:r>
              <a:rPr lang="zh-CN" altLang="en-US" sz="1200" dirty="0" smtClean="0">
                <a:solidFill>
                  <a:schemeClr val="tx1"/>
                </a:solidFill>
              </a:rPr>
              <a:t>和渲染线程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607290" y="894791"/>
            <a:ext cx="20008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smtClean="0"/>
              <a:t>Occlusion</a:t>
            </a:r>
            <a:r>
              <a:rPr lang="zh-CN" altLang="en-US" sz="1100" dirty="0" smtClean="0"/>
              <a:t>耗时很长、防止</a:t>
            </a:r>
            <a:r>
              <a:rPr lang="en-US" altLang="zh-CN" sz="1100" dirty="0" smtClean="0"/>
              <a:t>stall</a:t>
            </a:r>
            <a:endParaRPr lang="zh-CN" altLang="en-US" sz="1100" dirty="0"/>
          </a:p>
        </p:txBody>
      </p:sp>
      <p:sp>
        <p:nvSpPr>
          <p:cNvPr id="30" name="圆角矩形 29"/>
          <p:cNvSpPr/>
          <p:nvPr/>
        </p:nvSpPr>
        <p:spPr>
          <a:xfrm>
            <a:off x="3677339" y="1629586"/>
            <a:ext cx="1860772" cy="2941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更新全局</a:t>
            </a:r>
            <a:r>
              <a:rPr lang="en-US" altLang="zh-CN" sz="1200" dirty="0" smtClean="0">
                <a:solidFill>
                  <a:schemeClr val="tx1"/>
                </a:solidFill>
              </a:rPr>
              <a:t>Resources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3677339" y="1988243"/>
            <a:ext cx="1860772" cy="41506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更新</a:t>
            </a:r>
            <a:r>
              <a:rPr lang="en-US" altLang="zh-CN" sz="1200" dirty="0" smtClean="0">
                <a:solidFill>
                  <a:schemeClr val="tx1"/>
                </a:solidFill>
              </a:rPr>
              <a:t>GPU Scene(prim/page/VT)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3677338" y="2470947"/>
            <a:ext cx="1860772" cy="2941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Cull Instance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3676011" y="2829604"/>
            <a:ext cx="1860772" cy="2941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准备</a:t>
            </a:r>
            <a:r>
              <a:rPr lang="en-US" altLang="zh-CN" sz="1200" dirty="0" smtClean="0">
                <a:solidFill>
                  <a:schemeClr val="tx1"/>
                </a:solidFill>
              </a:rPr>
              <a:t>SDF</a:t>
            </a:r>
            <a:r>
              <a:rPr lang="zh-CN" altLang="en-US" sz="1200" dirty="0" smtClean="0">
                <a:solidFill>
                  <a:schemeClr val="tx1"/>
                </a:solidFill>
              </a:rPr>
              <a:t>数据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3676011" y="3190601"/>
            <a:ext cx="1860772" cy="2941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更新</a:t>
            </a:r>
            <a:r>
              <a:rPr lang="en-US" altLang="zh-CN" sz="1200" dirty="0" smtClean="0">
                <a:solidFill>
                  <a:schemeClr val="tx1"/>
                </a:solidFill>
              </a:rPr>
              <a:t>Physics Field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3675476" y="3550041"/>
            <a:ext cx="1860772" cy="2941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Update VT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3675476" y="3908698"/>
            <a:ext cx="1860772" cy="2941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Occlusion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3675476" y="4267355"/>
            <a:ext cx="1860772" cy="2941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Stencil Dither?</a:t>
            </a:r>
            <a:r>
              <a:rPr lang="zh-CN" altLang="en-US" sz="1200" dirty="0" smtClean="0">
                <a:solidFill>
                  <a:schemeClr val="tx1"/>
                </a:solidFill>
              </a:rPr>
              <a:t>没懂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3675476" y="4626012"/>
            <a:ext cx="1860772" cy="2941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粒子数据更新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3675476" y="4984669"/>
            <a:ext cx="1860772" cy="2941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头发数据更新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3675476" y="5343326"/>
            <a:ext cx="1860772" cy="2941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同步之前的</a:t>
            </a:r>
            <a:r>
              <a:rPr lang="en-US" altLang="zh-CN" sz="1200" dirty="0" err="1" smtClean="0">
                <a:solidFill>
                  <a:schemeClr val="tx1"/>
                </a:solidFill>
              </a:rPr>
              <a:t>Nanite</a:t>
            </a:r>
            <a:r>
              <a:rPr lang="zh-CN" altLang="en-US" sz="1200" dirty="0" smtClean="0">
                <a:solidFill>
                  <a:schemeClr val="tx1"/>
                </a:solidFill>
              </a:rPr>
              <a:t>更新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cxnSp>
        <p:nvCxnSpPr>
          <p:cNvPr id="42" name="直接箭头连接符 41"/>
          <p:cNvCxnSpPr>
            <a:stCxn id="2" idx="3"/>
            <a:endCxn id="25" idx="1"/>
          </p:cNvCxnSpPr>
          <p:nvPr/>
        </p:nvCxnSpPr>
        <p:spPr>
          <a:xfrm>
            <a:off x="3054976" y="3778387"/>
            <a:ext cx="4286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圆角矩形 43"/>
          <p:cNvSpPr/>
          <p:nvPr/>
        </p:nvSpPr>
        <p:spPr>
          <a:xfrm>
            <a:off x="6231374" y="967379"/>
            <a:ext cx="2244437" cy="5627854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6812418" y="65960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处理可见性</a:t>
            </a:r>
            <a:endParaRPr lang="zh-CN" altLang="en-US" sz="1400" dirty="0"/>
          </a:p>
        </p:txBody>
      </p:sp>
      <p:sp>
        <p:nvSpPr>
          <p:cNvPr id="48" name="圆角矩形 47"/>
          <p:cNvSpPr/>
          <p:nvPr/>
        </p:nvSpPr>
        <p:spPr>
          <a:xfrm>
            <a:off x="6422131" y="1057313"/>
            <a:ext cx="1860772" cy="2941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 smtClean="0">
                <a:solidFill>
                  <a:schemeClr val="tx1"/>
                </a:solidFill>
              </a:rPr>
              <a:t>ClearDepthStencil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6422131" y="1415764"/>
            <a:ext cx="1860772" cy="2941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 smtClean="0">
                <a:solidFill>
                  <a:schemeClr val="tx1"/>
                </a:solidFill>
              </a:rPr>
              <a:t>PrePass</a:t>
            </a:r>
            <a:r>
              <a:rPr lang="en-US" altLang="zh-CN" sz="1200" dirty="0" smtClean="0">
                <a:solidFill>
                  <a:schemeClr val="tx1"/>
                </a:solidFill>
              </a:rPr>
              <a:t>(Early-z, </a:t>
            </a:r>
            <a:r>
              <a:rPr lang="en-US" altLang="zh-CN" sz="1200" dirty="0" err="1" smtClean="0">
                <a:solidFill>
                  <a:schemeClr val="tx1"/>
                </a:solidFill>
              </a:rPr>
              <a:t>HiZ</a:t>
            </a:r>
            <a:r>
              <a:rPr lang="en-US" altLang="zh-CN" sz="1200" dirty="0" smtClean="0">
                <a:solidFill>
                  <a:schemeClr val="tx1"/>
                </a:solidFill>
              </a:rPr>
              <a:t>)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6422131" y="1773333"/>
            <a:ext cx="1860772" cy="2941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Variance</a:t>
            </a:r>
            <a:r>
              <a:rPr lang="zh-CN" altLang="en-US" sz="1200" dirty="0" smtClean="0">
                <a:solidFill>
                  <a:schemeClr val="tx1"/>
                </a:solidFill>
              </a:rPr>
              <a:t>判断可见性</a:t>
            </a:r>
            <a:endParaRPr lang="en-US" altLang="zh-CN" sz="1200" dirty="0" smtClean="0">
              <a:solidFill>
                <a:schemeClr val="tx1"/>
              </a:solidFill>
            </a:endParaRPr>
          </a:p>
        </p:txBody>
      </p:sp>
      <p:sp>
        <p:nvSpPr>
          <p:cNvPr id="51" name="圆角矩形 50"/>
          <p:cNvSpPr/>
          <p:nvPr/>
        </p:nvSpPr>
        <p:spPr>
          <a:xfrm>
            <a:off x="6422131" y="2130902"/>
            <a:ext cx="1860772" cy="42057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如果之前没更新</a:t>
            </a:r>
            <a:r>
              <a:rPr lang="en-US" altLang="zh-CN" sz="1200" dirty="0" smtClean="0">
                <a:solidFill>
                  <a:schemeClr val="tx1"/>
                </a:solidFill>
              </a:rPr>
              <a:t>SDF</a:t>
            </a:r>
            <a:r>
              <a:rPr lang="zh-CN" altLang="en-US" sz="1200" dirty="0" smtClean="0">
                <a:solidFill>
                  <a:schemeClr val="tx1"/>
                </a:solidFill>
              </a:rPr>
              <a:t>，更新</a:t>
            </a:r>
            <a:r>
              <a:rPr lang="en-US" altLang="zh-CN" sz="1200" dirty="0" smtClean="0">
                <a:solidFill>
                  <a:schemeClr val="tx1"/>
                </a:solidFill>
              </a:rPr>
              <a:t>SDF(</a:t>
            </a:r>
            <a:r>
              <a:rPr lang="zh-CN" altLang="en-US" sz="1200" dirty="0" smtClean="0">
                <a:solidFill>
                  <a:schemeClr val="tx1"/>
                </a:solidFill>
              </a:rPr>
              <a:t>包括</a:t>
            </a:r>
            <a:r>
              <a:rPr lang="en-US" altLang="zh-CN" sz="1200" dirty="0" smtClean="0">
                <a:solidFill>
                  <a:schemeClr val="tx1"/>
                </a:solidFill>
              </a:rPr>
              <a:t>MDF</a:t>
            </a:r>
            <a:r>
              <a:rPr lang="zh-CN" altLang="en-US" sz="1200" dirty="0" smtClean="0">
                <a:solidFill>
                  <a:schemeClr val="tx1"/>
                </a:solidFill>
              </a:rPr>
              <a:t>和</a:t>
            </a:r>
            <a:r>
              <a:rPr lang="en-US" altLang="zh-CN" sz="1200" dirty="0" smtClean="0">
                <a:solidFill>
                  <a:schemeClr val="tx1"/>
                </a:solidFill>
              </a:rPr>
              <a:t>GDF</a:t>
            </a:r>
            <a:r>
              <a:rPr lang="en-US" altLang="zh-CN" sz="1200" dirty="0">
                <a:solidFill>
                  <a:schemeClr val="tx1"/>
                </a:solidFill>
              </a:rPr>
              <a:t>)</a:t>
            </a:r>
            <a:endParaRPr lang="en-US" altLang="zh-CN" sz="1200" dirty="0" smtClean="0">
              <a:solidFill>
                <a:schemeClr val="tx1"/>
              </a:solidFill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6422131" y="2629635"/>
            <a:ext cx="1860772" cy="2941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更新</a:t>
            </a:r>
            <a:r>
              <a:rPr lang="en-US" altLang="zh-CN" sz="1200" dirty="0" smtClean="0">
                <a:solidFill>
                  <a:schemeClr val="tx1"/>
                </a:solidFill>
              </a:rPr>
              <a:t>RT</a:t>
            </a:r>
            <a:r>
              <a:rPr lang="zh-CN" altLang="en-US" sz="1200" dirty="0" smtClean="0">
                <a:solidFill>
                  <a:schemeClr val="tx1"/>
                </a:solidFill>
              </a:rPr>
              <a:t>所需数据</a:t>
            </a:r>
            <a:endParaRPr lang="en-US" altLang="zh-CN" sz="1200" dirty="0" smtClean="0">
              <a:solidFill>
                <a:schemeClr val="tx1"/>
              </a:solidFill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6483450" y="3087006"/>
            <a:ext cx="1716014" cy="23756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 smtClean="0">
                <a:solidFill>
                  <a:schemeClr val="tx1"/>
                </a:solidFill>
              </a:rPr>
              <a:t>Nanite</a:t>
            </a:r>
            <a:r>
              <a:rPr lang="en-US" altLang="zh-CN" sz="1200" dirty="0" smtClean="0">
                <a:solidFill>
                  <a:schemeClr val="tx1"/>
                </a:solidFill>
              </a:rPr>
              <a:t> cull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6483450" y="3378538"/>
            <a:ext cx="1716014" cy="23756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获取</a:t>
            </a:r>
            <a:r>
              <a:rPr lang="en-US" altLang="zh-CN" sz="1200" dirty="0" err="1" smtClean="0">
                <a:solidFill>
                  <a:schemeClr val="tx1"/>
                </a:solidFill>
              </a:rPr>
              <a:t>Nanite</a:t>
            </a:r>
            <a:r>
              <a:rPr lang="zh-CN" altLang="en-US" sz="1200" dirty="0" smtClean="0">
                <a:solidFill>
                  <a:schemeClr val="tx1"/>
                </a:solidFill>
              </a:rPr>
              <a:t>光栅化结果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6483450" y="3670070"/>
            <a:ext cx="1716014" cy="23756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 smtClean="0">
                <a:solidFill>
                  <a:schemeClr val="tx1"/>
                </a:solidFill>
              </a:rPr>
              <a:t>EmitDepthTargets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6422131" y="3001939"/>
            <a:ext cx="1860772" cy="126573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6483450" y="3959569"/>
            <a:ext cx="1716014" cy="23756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构建</a:t>
            </a:r>
            <a:r>
              <a:rPr lang="en-US" altLang="zh-CN" sz="1200" dirty="0" smtClean="0">
                <a:solidFill>
                  <a:schemeClr val="tx1"/>
                </a:solidFill>
              </a:rPr>
              <a:t>HZB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58" name="圆角矩形 57"/>
          <p:cNvSpPr/>
          <p:nvPr/>
        </p:nvSpPr>
        <p:spPr>
          <a:xfrm>
            <a:off x="6422131" y="4345834"/>
            <a:ext cx="1860772" cy="2941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Light Sorting</a:t>
            </a:r>
          </a:p>
        </p:txBody>
      </p:sp>
      <p:sp>
        <p:nvSpPr>
          <p:cNvPr id="59" name="圆角矩形 58"/>
          <p:cNvSpPr/>
          <p:nvPr/>
        </p:nvSpPr>
        <p:spPr>
          <a:xfrm>
            <a:off x="6422131" y="4718142"/>
            <a:ext cx="1860772" cy="2941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构建</a:t>
            </a:r>
            <a:r>
              <a:rPr lang="en-US" altLang="zh-CN" sz="1200" dirty="0" smtClean="0">
                <a:solidFill>
                  <a:schemeClr val="tx1"/>
                </a:solidFill>
              </a:rPr>
              <a:t>VSM Page</a:t>
            </a:r>
          </a:p>
        </p:txBody>
      </p:sp>
      <p:sp>
        <p:nvSpPr>
          <p:cNvPr id="60" name="圆角矩形 59"/>
          <p:cNvSpPr/>
          <p:nvPr/>
        </p:nvSpPr>
        <p:spPr>
          <a:xfrm>
            <a:off x="6422131" y="5086153"/>
            <a:ext cx="1860772" cy="2941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Early Occlusion</a:t>
            </a:r>
          </a:p>
        </p:txBody>
      </p:sp>
      <p:sp>
        <p:nvSpPr>
          <p:cNvPr id="61" name="圆角矩形 60"/>
          <p:cNvSpPr/>
          <p:nvPr/>
        </p:nvSpPr>
        <p:spPr>
          <a:xfrm>
            <a:off x="6422131" y="5454164"/>
            <a:ext cx="1860772" cy="2941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Early Shadow Depth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6429503" y="5821919"/>
            <a:ext cx="1860772" cy="2941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Render </a:t>
            </a:r>
            <a:r>
              <a:rPr lang="zh-CN" altLang="en-US" sz="1200" dirty="0" smtClean="0">
                <a:solidFill>
                  <a:schemeClr val="tx1"/>
                </a:solidFill>
              </a:rPr>
              <a:t>天气  </a:t>
            </a:r>
            <a:r>
              <a:rPr lang="en-US" altLang="zh-CN" sz="1200" dirty="0" smtClean="0">
                <a:solidFill>
                  <a:schemeClr val="tx1"/>
                </a:solidFill>
              </a:rPr>
              <a:t>LUT</a:t>
            </a:r>
          </a:p>
        </p:txBody>
      </p:sp>
      <p:sp>
        <p:nvSpPr>
          <p:cNvPr id="63" name="圆角矩形 62"/>
          <p:cNvSpPr/>
          <p:nvPr/>
        </p:nvSpPr>
        <p:spPr>
          <a:xfrm>
            <a:off x="6429503" y="6189285"/>
            <a:ext cx="1860772" cy="2941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 smtClean="0">
                <a:solidFill>
                  <a:schemeClr val="tx1"/>
                </a:solidFill>
              </a:rPr>
              <a:t>CustomDepthPass</a:t>
            </a:r>
            <a:endParaRPr lang="en-US" altLang="zh-CN" sz="1200" dirty="0" smtClean="0">
              <a:solidFill>
                <a:schemeClr val="tx1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8225427" y="5758398"/>
            <a:ext cx="13810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/>
              <a:t>必须在</a:t>
            </a:r>
            <a:r>
              <a:rPr lang="en-US" altLang="zh-CN" sz="1100" dirty="0" smtClean="0"/>
              <a:t>Shadow Depth </a:t>
            </a:r>
            <a:r>
              <a:rPr lang="zh-CN" altLang="en-US" sz="1100" dirty="0" smtClean="0"/>
              <a:t>之后</a:t>
            </a:r>
            <a:endParaRPr lang="zh-CN" altLang="en-US" sz="1100" dirty="0"/>
          </a:p>
        </p:txBody>
      </p:sp>
      <p:cxnSp>
        <p:nvCxnSpPr>
          <p:cNvPr id="65" name="直接箭头连接符 64"/>
          <p:cNvCxnSpPr>
            <a:stCxn id="25" idx="3"/>
            <a:endCxn id="44" idx="1"/>
          </p:cNvCxnSpPr>
          <p:nvPr/>
        </p:nvCxnSpPr>
        <p:spPr>
          <a:xfrm>
            <a:off x="5728081" y="3778387"/>
            <a:ext cx="503293" cy="2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圆角矩形 69"/>
          <p:cNvSpPr/>
          <p:nvPr/>
        </p:nvSpPr>
        <p:spPr>
          <a:xfrm>
            <a:off x="9019685" y="982768"/>
            <a:ext cx="2244437" cy="5627854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框 70"/>
          <p:cNvSpPr txBox="1"/>
          <p:nvPr/>
        </p:nvSpPr>
        <p:spPr>
          <a:xfrm>
            <a:off x="9773052" y="521102"/>
            <a:ext cx="737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Render</a:t>
            </a:r>
            <a:endParaRPr lang="zh-CN" altLang="en-US" sz="1400" dirty="0"/>
          </a:p>
        </p:txBody>
      </p:sp>
      <p:sp>
        <p:nvSpPr>
          <p:cNvPr id="72" name="圆角矩形 71"/>
          <p:cNvSpPr/>
          <p:nvPr/>
        </p:nvSpPr>
        <p:spPr>
          <a:xfrm>
            <a:off x="9211517" y="1072702"/>
            <a:ext cx="1860772" cy="294143"/>
          </a:xfrm>
          <a:prstGeom prst="roundRect">
            <a:avLst/>
          </a:prstGeom>
          <a:solidFill>
            <a:srgbClr val="9CDE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>
                <a:solidFill>
                  <a:schemeClr val="tx1"/>
                </a:solidFill>
              </a:rPr>
              <a:t>UpdateLumenScene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圆角矩形 72"/>
          <p:cNvSpPr/>
          <p:nvPr/>
        </p:nvSpPr>
        <p:spPr>
          <a:xfrm>
            <a:off x="9211517" y="1431153"/>
            <a:ext cx="1860772" cy="294143"/>
          </a:xfrm>
          <a:prstGeom prst="roundRect">
            <a:avLst/>
          </a:prstGeom>
          <a:solidFill>
            <a:srgbClr val="9CDE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 err="1" smtClean="0">
                <a:solidFill>
                  <a:schemeClr val="tx1"/>
                </a:solidFill>
              </a:rPr>
              <a:t>RenderLumenSceneLighting</a:t>
            </a:r>
            <a:endParaRPr lang="zh-CN" altLang="en-US" sz="1050" dirty="0">
              <a:solidFill>
                <a:schemeClr val="tx1"/>
              </a:solidFill>
            </a:endParaRPr>
          </a:p>
        </p:txBody>
      </p:sp>
      <p:sp>
        <p:nvSpPr>
          <p:cNvPr id="77" name="圆角矩形 76"/>
          <p:cNvSpPr/>
          <p:nvPr/>
        </p:nvSpPr>
        <p:spPr>
          <a:xfrm>
            <a:off x="9211517" y="1788893"/>
            <a:ext cx="1860772" cy="294143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tx1"/>
                </a:solidFill>
              </a:rPr>
              <a:t>体积</a:t>
            </a:r>
            <a:r>
              <a:rPr lang="zh-CN" altLang="en-US" sz="1050" dirty="0" smtClean="0">
                <a:solidFill>
                  <a:schemeClr val="tx1"/>
                </a:solidFill>
              </a:rPr>
              <a:t>雾、体积云、头发</a:t>
            </a:r>
            <a:endParaRPr lang="zh-CN" altLang="en-US" sz="1050" dirty="0">
              <a:solidFill>
                <a:schemeClr val="tx1"/>
              </a:solidFill>
            </a:endParaRPr>
          </a:p>
        </p:txBody>
      </p:sp>
      <p:sp>
        <p:nvSpPr>
          <p:cNvPr id="78" name="圆角矩形 77"/>
          <p:cNvSpPr/>
          <p:nvPr/>
        </p:nvSpPr>
        <p:spPr>
          <a:xfrm>
            <a:off x="9211517" y="2151408"/>
            <a:ext cx="1860772" cy="294143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>
                <a:solidFill>
                  <a:schemeClr val="tx1"/>
                </a:solidFill>
              </a:rPr>
              <a:t>Shadow </a:t>
            </a:r>
            <a:r>
              <a:rPr lang="en-US" altLang="zh-CN" sz="1050" dirty="0" err="1" smtClean="0">
                <a:solidFill>
                  <a:schemeClr val="tx1"/>
                </a:solidFill>
              </a:rPr>
              <a:t>proj</a:t>
            </a:r>
            <a:endParaRPr lang="zh-CN" altLang="en-US" sz="1050" dirty="0">
              <a:solidFill>
                <a:schemeClr val="tx1"/>
              </a:solidFill>
            </a:endParaRPr>
          </a:p>
        </p:txBody>
      </p:sp>
      <p:sp>
        <p:nvSpPr>
          <p:cNvPr id="79" name="圆角矩形 78"/>
          <p:cNvSpPr/>
          <p:nvPr/>
        </p:nvSpPr>
        <p:spPr>
          <a:xfrm>
            <a:off x="9213494" y="2517553"/>
            <a:ext cx="1860772" cy="2941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Process Before </a:t>
            </a:r>
            <a:r>
              <a:rPr lang="en-US" altLang="zh-CN" sz="1200" dirty="0" err="1">
                <a:solidFill>
                  <a:schemeClr val="tx1"/>
                </a:solidFill>
              </a:rPr>
              <a:t>BasePass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81" name="圆角矩形 80"/>
          <p:cNvSpPr/>
          <p:nvPr/>
        </p:nvSpPr>
        <p:spPr>
          <a:xfrm>
            <a:off x="9211517" y="2870909"/>
            <a:ext cx="1860772" cy="294143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 err="1" smtClean="0">
                <a:solidFill>
                  <a:schemeClr val="tx1"/>
                </a:solidFill>
              </a:rPr>
              <a:t>IndirectCapsuleShadows</a:t>
            </a:r>
            <a:endParaRPr lang="zh-CN" altLang="en-US" sz="1050" dirty="0">
              <a:solidFill>
                <a:schemeClr val="tx1"/>
              </a:solidFill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11364529" y="2228611"/>
            <a:ext cx="8274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/>
              <a:t>Forward</a:t>
            </a:r>
          </a:p>
          <a:p>
            <a:r>
              <a:rPr lang="en-US" altLang="zh-CN" sz="1200" dirty="0"/>
              <a:t>rendering</a:t>
            </a:r>
            <a:endParaRPr lang="zh-CN" altLang="en-US" sz="1200" dirty="0"/>
          </a:p>
        </p:txBody>
      </p:sp>
      <p:cxnSp>
        <p:nvCxnSpPr>
          <p:cNvPr id="84" name="直接箭头连接符 83"/>
          <p:cNvCxnSpPr>
            <a:stCxn id="77" idx="3"/>
            <a:endCxn id="82" idx="1"/>
          </p:cNvCxnSpPr>
          <p:nvPr/>
        </p:nvCxnSpPr>
        <p:spPr>
          <a:xfrm>
            <a:off x="11072289" y="1935965"/>
            <a:ext cx="292240" cy="523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>
            <a:stCxn id="78" idx="3"/>
            <a:endCxn id="82" idx="1"/>
          </p:cNvCxnSpPr>
          <p:nvPr/>
        </p:nvCxnSpPr>
        <p:spPr>
          <a:xfrm>
            <a:off x="11072289" y="2298480"/>
            <a:ext cx="292240" cy="160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>
            <a:stCxn id="81" idx="3"/>
            <a:endCxn id="82" idx="1"/>
          </p:cNvCxnSpPr>
          <p:nvPr/>
        </p:nvCxnSpPr>
        <p:spPr>
          <a:xfrm flipV="1">
            <a:off x="11072289" y="2459444"/>
            <a:ext cx="292240" cy="558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圆角矩形 96"/>
          <p:cNvSpPr/>
          <p:nvPr/>
        </p:nvSpPr>
        <p:spPr>
          <a:xfrm>
            <a:off x="9209144" y="3225031"/>
            <a:ext cx="1860772" cy="2941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 smtClean="0">
                <a:solidFill>
                  <a:schemeClr val="tx1"/>
                </a:solidFill>
              </a:rPr>
              <a:t>BasePass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98" name="圆角矩形 97"/>
          <p:cNvSpPr/>
          <p:nvPr/>
        </p:nvSpPr>
        <p:spPr>
          <a:xfrm>
            <a:off x="9279421" y="3582771"/>
            <a:ext cx="1716014" cy="23756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 smtClean="0">
                <a:solidFill>
                  <a:schemeClr val="tx1"/>
                </a:solidFill>
              </a:rPr>
              <a:t>EmitDepthTargets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8156715" y="3693469"/>
            <a:ext cx="108395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dirty="0" smtClean="0"/>
              <a:t>这个是</a:t>
            </a:r>
            <a:r>
              <a:rPr lang="en-US" altLang="zh-CN" sz="1100" dirty="0" smtClean="0"/>
              <a:t>pre-z</a:t>
            </a:r>
            <a:r>
              <a:rPr lang="zh-CN" altLang="en-US" sz="1100" dirty="0" smtClean="0"/>
              <a:t>的</a:t>
            </a:r>
            <a:endParaRPr lang="zh-CN" altLang="en-US" sz="1100" dirty="0"/>
          </a:p>
        </p:txBody>
      </p:sp>
      <p:sp>
        <p:nvSpPr>
          <p:cNvPr id="100" name="矩形 99"/>
          <p:cNvSpPr/>
          <p:nvPr/>
        </p:nvSpPr>
        <p:spPr>
          <a:xfrm>
            <a:off x="10967027" y="3565093"/>
            <a:ext cx="129554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dirty="0" smtClean="0"/>
              <a:t>这个是</a:t>
            </a:r>
            <a:r>
              <a:rPr lang="en-US" altLang="zh-CN" sz="1100" dirty="0" err="1" smtClean="0"/>
              <a:t>basepass</a:t>
            </a:r>
            <a:r>
              <a:rPr lang="zh-CN" altLang="en-US" sz="1100" dirty="0" smtClean="0"/>
              <a:t>的</a:t>
            </a:r>
            <a:endParaRPr lang="zh-CN" altLang="en-US" sz="1100" dirty="0"/>
          </a:p>
        </p:txBody>
      </p:sp>
      <p:sp>
        <p:nvSpPr>
          <p:cNvPr id="101" name="圆角矩形 100"/>
          <p:cNvSpPr/>
          <p:nvPr/>
        </p:nvSpPr>
        <p:spPr>
          <a:xfrm>
            <a:off x="9285873" y="3889374"/>
            <a:ext cx="1716014" cy="23756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 smtClean="0">
                <a:solidFill>
                  <a:schemeClr val="tx1"/>
                </a:solidFill>
              </a:rPr>
              <a:t>Nanite</a:t>
            </a:r>
            <a:r>
              <a:rPr lang="en-US" altLang="zh-CN" sz="1200" dirty="0" smtClean="0">
                <a:solidFill>
                  <a:schemeClr val="tx1"/>
                </a:solidFill>
              </a:rPr>
              <a:t> Base Pass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02" name="圆角矩形 101"/>
          <p:cNvSpPr/>
          <p:nvPr/>
        </p:nvSpPr>
        <p:spPr>
          <a:xfrm>
            <a:off x="9213494" y="4195977"/>
            <a:ext cx="1860772" cy="2941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Occlusion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03" name="圆角矩形 102"/>
          <p:cNvSpPr/>
          <p:nvPr/>
        </p:nvSpPr>
        <p:spPr>
          <a:xfrm>
            <a:off x="9213494" y="4557359"/>
            <a:ext cx="1860772" cy="2941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体积雾、体积云、头发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04" name="圆角矩形 103"/>
          <p:cNvSpPr/>
          <p:nvPr/>
        </p:nvSpPr>
        <p:spPr>
          <a:xfrm>
            <a:off x="9213494" y="4915099"/>
            <a:ext cx="1860772" cy="2941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Render Velocities(mv)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05" name="圆角矩形 104"/>
          <p:cNvSpPr/>
          <p:nvPr/>
        </p:nvSpPr>
        <p:spPr>
          <a:xfrm>
            <a:off x="9213494" y="5275204"/>
            <a:ext cx="1860772" cy="2941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Deferred decals/SSAO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06" name="圆角矩形 105"/>
          <p:cNvSpPr/>
          <p:nvPr/>
        </p:nvSpPr>
        <p:spPr>
          <a:xfrm>
            <a:off x="9213494" y="5637774"/>
            <a:ext cx="1860772" cy="2941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Material classification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07" name="圆角矩形 106"/>
          <p:cNvSpPr/>
          <p:nvPr/>
        </p:nvSpPr>
        <p:spPr>
          <a:xfrm>
            <a:off x="9219986" y="6000289"/>
            <a:ext cx="1860772" cy="294143"/>
          </a:xfrm>
          <a:prstGeom prst="roundRect">
            <a:avLst/>
          </a:prstGeom>
          <a:solidFill>
            <a:srgbClr val="9CDE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chemeClr val="tx1"/>
                </a:solidFill>
              </a:rPr>
              <a:t>Diffuse </a:t>
            </a:r>
            <a:r>
              <a:rPr lang="zh-CN" altLang="en-US" sz="1050" dirty="0">
                <a:solidFill>
                  <a:schemeClr val="tx1"/>
                </a:solidFill>
              </a:rPr>
              <a:t>间接光和</a:t>
            </a:r>
            <a:r>
              <a:rPr lang="en-US" altLang="zh-CN" sz="1050" dirty="0">
                <a:solidFill>
                  <a:schemeClr val="tx1"/>
                </a:solidFill>
              </a:rPr>
              <a:t>AO</a:t>
            </a:r>
            <a:endParaRPr lang="zh-CN" altLang="en-US" sz="1050" dirty="0">
              <a:solidFill>
                <a:schemeClr val="tx1"/>
              </a:solidFill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10075952" y="6264790"/>
            <a:ext cx="19656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IndirectLightRendering.cpp</a:t>
            </a:r>
          </a:p>
        </p:txBody>
      </p:sp>
      <p:cxnSp>
        <p:nvCxnSpPr>
          <p:cNvPr id="109" name="直接箭头连接符 108"/>
          <p:cNvCxnSpPr/>
          <p:nvPr/>
        </p:nvCxnSpPr>
        <p:spPr>
          <a:xfrm>
            <a:off x="8475812" y="3670070"/>
            <a:ext cx="54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301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33583" y="537130"/>
            <a:ext cx="3188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DeferredShadingRenderer.cpp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1008764" y="2211270"/>
            <a:ext cx="1860772" cy="2941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 smtClean="0">
                <a:solidFill>
                  <a:schemeClr val="tx1"/>
                </a:solidFill>
              </a:rPr>
              <a:t>IndirectCapsuleShadows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810539" y="2109933"/>
            <a:ext cx="2244437" cy="3888019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506999" y="1643965"/>
            <a:ext cx="851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lighting</a:t>
            </a:r>
            <a:endParaRPr lang="zh-CN" altLang="en-US" sz="1600" dirty="0"/>
          </a:p>
        </p:txBody>
      </p:sp>
      <p:sp>
        <p:nvSpPr>
          <p:cNvPr id="14" name="圆角矩形 13"/>
          <p:cNvSpPr/>
          <p:nvPr/>
        </p:nvSpPr>
        <p:spPr>
          <a:xfrm>
            <a:off x="1008763" y="4820033"/>
            <a:ext cx="1860772" cy="2941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头发发丝和散射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008763" y="5196571"/>
            <a:ext cx="1860772" cy="2941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天光的</a:t>
            </a:r>
            <a:r>
              <a:rPr lang="en-US" altLang="zh-CN" sz="1200" dirty="0" smtClean="0">
                <a:solidFill>
                  <a:schemeClr val="tx1"/>
                </a:solidFill>
              </a:rPr>
              <a:t>RT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008763" y="5573109"/>
            <a:ext cx="1860772" cy="2941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头发的光照</a:t>
            </a:r>
            <a:endParaRPr lang="en-US" altLang="zh-CN" sz="1200" dirty="0" smtClean="0">
              <a:solidFill>
                <a:schemeClr val="tx1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008763" y="2581653"/>
            <a:ext cx="1860772" cy="2941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DFAO shadow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008763" y="2957475"/>
            <a:ext cx="1860772" cy="2941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绘制灯光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008763" y="3333297"/>
            <a:ext cx="1860772" cy="2941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solidFill>
                  <a:schemeClr val="tx1"/>
                </a:solidFill>
              </a:rPr>
              <a:t>Inject</a:t>
            </a:r>
            <a:r>
              <a:rPr lang="zh-CN" altLang="en-US" sz="1100" dirty="0" smtClean="0">
                <a:solidFill>
                  <a:schemeClr val="tx1"/>
                </a:solidFill>
              </a:rPr>
              <a:t>半透</a:t>
            </a:r>
            <a:r>
              <a:rPr lang="en-US" altLang="zh-CN" sz="1100" dirty="0" smtClean="0">
                <a:solidFill>
                  <a:schemeClr val="tx1"/>
                </a:solidFill>
              </a:rPr>
              <a:t>Lighting Volume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008763" y="3708884"/>
            <a:ext cx="1860772" cy="2941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solidFill>
                  <a:schemeClr val="tx1"/>
                </a:solidFill>
              </a:rPr>
              <a:t>Filter</a:t>
            </a:r>
            <a:r>
              <a:rPr lang="zh-CN" altLang="en-US" sz="1100" dirty="0" smtClean="0">
                <a:solidFill>
                  <a:schemeClr val="tx1"/>
                </a:solidFill>
              </a:rPr>
              <a:t>半透</a:t>
            </a:r>
            <a:r>
              <a:rPr lang="en-US" altLang="zh-CN" sz="1100" dirty="0" smtClean="0">
                <a:solidFill>
                  <a:schemeClr val="tx1"/>
                </a:solidFill>
              </a:rPr>
              <a:t>Lighting Volume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008763" y="4079267"/>
            <a:ext cx="1860772" cy="2941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>
                <a:solidFill>
                  <a:schemeClr val="tx1"/>
                </a:solidFill>
              </a:rPr>
              <a:t>天光和天光反射（不透明）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1008763" y="4449650"/>
            <a:ext cx="1860772" cy="2941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>
                <a:solidFill>
                  <a:schemeClr val="tx1"/>
                </a:solidFill>
              </a:rPr>
              <a:t>次表面绘制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4147352" y="2211270"/>
            <a:ext cx="1860772" cy="2941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绘制半透明物体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3949127" y="2109933"/>
            <a:ext cx="2244437" cy="3888019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4332261" y="1643965"/>
            <a:ext cx="1492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半透明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后处理</a:t>
            </a:r>
            <a:endParaRPr lang="zh-CN" altLang="en-US" sz="1600" dirty="0"/>
          </a:p>
        </p:txBody>
      </p:sp>
      <p:sp>
        <p:nvSpPr>
          <p:cNvPr id="27" name="圆角矩形 26"/>
          <p:cNvSpPr/>
          <p:nvPr/>
        </p:nvSpPr>
        <p:spPr>
          <a:xfrm>
            <a:off x="4147351" y="4820033"/>
            <a:ext cx="1860772" cy="2941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RT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4147351" y="5196571"/>
            <a:ext cx="1860772" cy="2941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其他后处理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4147351" y="2581653"/>
            <a:ext cx="1860772" cy="2941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Single layer water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4147351" y="2957475"/>
            <a:ext cx="1860772" cy="2941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大气、天空大气、雾效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4147351" y="3333297"/>
            <a:ext cx="1860772" cy="2941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>
                <a:solidFill>
                  <a:schemeClr val="tx1"/>
                </a:solidFill>
              </a:rPr>
              <a:t>绘制体积雾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4147351" y="3708884"/>
            <a:ext cx="1860772" cy="2941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solidFill>
                  <a:schemeClr val="tx1"/>
                </a:solidFill>
              </a:rPr>
              <a:t>RT</a:t>
            </a:r>
            <a:r>
              <a:rPr lang="zh-CN" altLang="en-US" sz="1100" dirty="0" smtClean="0">
                <a:solidFill>
                  <a:schemeClr val="tx1"/>
                </a:solidFill>
              </a:rPr>
              <a:t>半透明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4147351" y="4079267"/>
            <a:ext cx="1860772" cy="2941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>
                <a:solidFill>
                  <a:schemeClr val="tx1"/>
                </a:solidFill>
              </a:rPr>
              <a:t>半透的</a:t>
            </a:r>
            <a:r>
              <a:rPr lang="en-US" altLang="zh-CN" sz="1100" dirty="0" smtClean="0">
                <a:solidFill>
                  <a:schemeClr val="tx1"/>
                </a:solidFill>
              </a:rPr>
              <a:t>MV</a:t>
            </a:r>
            <a:r>
              <a:rPr lang="zh-CN" altLang="en-US" sz="1100" dirty="0" smtClean="0">
                <a:solidFill>
                  <a:schemeClr val="tx1"/>
                </a:solidFill>
              </a:rPr>
              <a:t>、虚化、发丝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4147351" y="4449650"/>
            <a:ext cx="1860772" cy="2941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solidFill>
                  <a:schemeClr val="tx1"/>
                </a:solidFill>
              </a:rPr>
              <a:t>bloom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7087715" y="2109933"/>
            <a:ext cx="2244437" cy="3888019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7963568" y="164396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结束</a:t>
            </a:r>
            <a:endParaRPr lang="zh-CN" altLang="en-US" sz="1600" dirty="0"/>
          </a:p>
        </p:txBody>
      </p:sp>
      <p:sp>
        <p:nvSpPr>
          <p:cNvPr id="43" name="圆角矩形 42"/>
          <p:cNvSpPr/>
          <p:nvPr/>
        </p:nvSpPr>
        <p:spPr>
          <a:xfrm>
            <a:off x="7330700" y="3703680"/>
            <a:ext cx="1860772" cy="2941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>
                <a:solidFill>
                  <a:schemeClr val="tx1"/>
                </a:solidFill>
              </a:rPr>
              <a:t>存储下一帧所需要的东西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7330700" y="4079267"/>
            <a:ext cx="1860772" cy="2941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solidFill>
                  <a:schemeClr val="tx1"/>
                </a:solidFill>
              </a:rPr>
              <a:t>Release Resources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cxnSp>
        <p:nvCxnSpPr>
          <p:cNvPr id="47" name="直接箭头连接符 46"/>
          <p:cNvCxnSpPr>
            <a:stCxn id="6" idx="3"/>
            <a:endCxn id="25" idx="1"/>
          </p:cNvCxnSpPr>
          <p:nvPr/>
        </p:nvCxnSpPr>
        <p:spPr>
          <a:xfrm>
            <a:off x="3054976" y="4053943"/>
            <a:ext cx="894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25" idx="3"/>
            <a:endCxn id="37" idx="1"/>
          </p:cNvCxnSpPr>
          <p:nvPr/>
        </p:nvCxnSpPr>
        <p:spPr>
          <a:xfrm>
            <a:off x="6193564" y="4053943"/>
            <a:ext cx="894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8632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33583" y="537130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LumenScene.cpp</a:t>
            </a:r>
            <a:endParaRPr lang="zh-CN" altLang="en-US" dirty="0"/>
          </a:p>
        </p:txBody>
      </p:sp>
      <p:sp>
        <p:nvSpPr>
          <p:cNvPr id="3" name="圆角矩形 2"/>
          <p:cNvSpPr/>
          <p:nvPr/>
        </p:nvSpPr>
        <p:spPr>
          <a:xfrm>
            <a:off x="1575738" y="1732664"/>
            <a:ext cx="2244437" cy="2187108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818723" y="1276308"/>
            <a:ext cx="18036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Remove Primitives</a:t>
            </a:r>
            <a:endParaRPr lang="zh-CN" altLang="en-US" sz="1600" dirty="0"/>
          </a:p>
        </p:txBody>
      </p:sp>
      <p:sp>
        <p:nvSpPr>
          <p:cNvPr id="6" name="圆角矩形 5"/>
          <p:cNvSpPr/>
          <p:nvPr/>
        </p:nvSpPr>
        <p:spPr>
          <a:xfrm>
            <a:off x="1790186" y="1839934"/>
            <a:ext cx="1860772" cy="2941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>
                <a:solidFill>
                  <a:schemeClr val="tx1"/>
                </a:solidFill>
              </a:rPr>
              <a:t>对需要删除的</a:t>
            </a:r>
            <a:r>
              <a:rPr lang="en-US" altLang="zh-CN" sz="1100" dirty="0" smtClean="0">
                <a:solidFill>
                  <a:schemeClr val="tx1"/>
                </a:solidFill>
              </a:rPr>
              <a:t>prim</a:t>
            </a:r>
            <a:r>
              <a:rPr lang="zh-CN" altLang="en-US" sz="1100" dirty="0" smtClean="0">
                <a:solidFill>
                  <a:schemeClr val="tx1"/>
                </a:solidFill>
              </a:rPr>
              <a:t>排序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790186" y="3006771"/>
            <a:ext cx="1860772" cy="2941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solidFill>
                  <a:schemeClr val="tx1"/>
                </a:solidFill>
              </a:rPr>
              <a:t>Remove mesh card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68693" y="1672412"/>
            <a:ext cx="1644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这里排序是为了安全的用</a:t>
            </a:r>
            <a:r>
              <a:rPr lang="en-US" altLang="zh-CN" sz="1200" dirty="0" smtClean="0"/>
              <a:t>swap</a:t>
            </a:r>
            <a:r>
              <a:rPr lang="zh-CN" altLang="en-US" sz="1200" dirty="0" smtClean="0"/>
              <a:t>来</a:t>
            </a:r>
            <a:r>
              <a:rPr lang="en-US" altLang="zh-CN" sz="1200" dirty="0"/>
              <a:t>R</a:t>
            </a:r>
            <a:r>
              <a:rPr lang="en-US" altLang="zh-CN" sz="1200" dirty="0" smtClean="0"/>
              <a:t>emove</a:t>
            </a:r>
            <a:endParaRPr lang="zh-CN" altLang="en-US" sz="1200" dirty="0"/>
          </a:p>
        </p:txBody>
      </p:sp>
      <p:sp>
        <p:nvSpPr>
          <p:cNvPr id="9" name="圆角矩形 8"/>
          <p:cNvSpPr/>
          <p:nvPr/>
        </p:nvSpPr>
        <p:spPr>
          <a:xfrm>
            <a:off x="1790186" y="2327310"/>
            <a:ext cx="1860772" cy="48622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>
                <a:solidFill>
                  <a:schemeClr val="tx1"/>
                </a:solidFill>
              </a:rPr>
              <a:t>把</a:t>
            </a:r>
            <a:r>
              <a:rPr lang="en-US" altLang="zh-CN" sz="1100" dirty="0" smtClean="0">
                <a:solidFill>
                  <a:schemeClr val="tx1"/>
                </a:solidFill>
              </a:rPr>
              <a:t>Remove</a:t>
            </a:r>
            <a:r>
              <a:rPr lang="zh-CN" altLang="en-US" sz="1100" dirty="0" smtClean="0">
                <a:solidFill>
                  <a:schemeClr val="tx1"/>
                </a:solidFill>
              </a:rPr>
              <a:t>里面需要</a:t>
            </a:r>
            <a:r>
              <a:rPr lang="en-US" altLang="zh-CN" sz="1100" dirty="0" smtClean="0">
                <a:solidFill>
                  <a:schemeClr val="tx1"/>
                </a:solidFill>
              </a:rPr>
              <a:t>update</a:t>
            </a:r>
            <a:r>
              <a:rPr lang="zh-CN" altLang="en-US" sz="1100" dirty="0" smtClean="0">
                <a:solidFill>
                  <a:schemeClr val="tx1"/>
                </a:solidFill>
              </a:rPr>
              <a:t>的</a:t>
            </a:r>
            <a:r>
              <a:rPr lang="en-US" altLang="zh-CN" sz="1100" dirty="0" smtClean="0">
                <a:solidFill>
                  <a:schemeClr val="tx1"/>
                </a:solidFill>
              </a:rPr>
              <a:t>index</a:t>
            </a:r>
            <a:r>
              <a:rPr lang="zh-CN" altLang="en-US" sz="1100" dirty="0" smtClean="0">
                <a:solidFill>
                  <a:schemeClr val="tx1"/>
                </a:solidFill>
              </a:rPr>
              <a:t>添加到列表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790186" y="3491855"/>
            <a:ext cx="1860772" cy="2941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>
                <a:solidFill>
                  <a:schemeClr val="tx1"/>
                </a:solidFill>
              </a:rPr>
              <a:t>通过</a:t>
            </a:r>
            <a:r>
              <a:rPr lang="en-US" altLang="zh-CN" sz="1100" dirty="0" smtClean="0">
                <a:solidFill>
                  <a:schemeClr val="tx1"/>
                </a:solidFill>
              </a:rPr>
              <a:t>swap</a:t>
            </a:r>
            <a:r>
              <a:rPr lang="zh-CN" altLang="en-US" sz="1100" dirty="0" smtClean="0">
                <a:solidFill>
                  <a:schemeClr val="tx1"/>
                </a:solidFill>
              </a:rPr>
              <a:t>来</a:t>
            </a:r>
            <a:r>
              <a:rPr lang="en-US" altLang="zh-CN" sz="1100" dirty="0" smtClean="0">
                <a:solidFill>
                  <a:schemeClr val="tx1"/>
                </a:solidFill>
              </a:rPr>
              <a:t>remove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386566" y="4878933"/>
            <a:ext cx="4713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在</a:t>
            </a:r>
            <a:r>
              <a:rPr lang="en-US" altLang="zh-CN" sz="1200" dirty="0" smtClean="0"/>
              <a:t>deferredShadingRenderer.cpp</a:t>
            </a:r>
            <a:r>
              <a:rPr lang="zh-CN" altLang="en-US" sz="1200" dirty="0" smtClean="0"/>
              <a:t>里面“准备</a:t>
            </a:r>
            <a:r>
              <a:rPr lang="en-US" altLang="zh-CN" sz="1200" dirty="0" smtClean="0"/>
              <a:t>SDF</a:t>
            </a:r>
            <a:r>
              <a:rPr lang="zh-CN" altLang="en-US" sz="1200" dirty="0" smtClean="0"/>
              <a:t>数据”步骤中，会把所有需要删除的</a:t>
            </a:r>
            <a:r>
              <a:rPr lang="en-US" altLang="zh-CN" sz="1200" dirty="0" smtClean="0"/>
              <a:t>prim</a:t>
            </a:r>
            <a:r>
              <a:rPr lang="zh-CN" altLang="en-US" sz="1200" dirty="0" smtClean="0"/>
              <a:t>都存起来，在这个阶段使用。同样的，待添加的</a:t>
            </a:r>
            <a:r>
              <a:rPr lang="en-US" altLang="zh-CN" sz="1200" dirty="0" smtClean="0"/>
              <a:t>primitive</a:t>
            </a:r>
            <a:r>
              <a:rPr lang="zh-CN" altLang="en-US" sz="1200" dirty="0" smtClean="0"/>
              <a:t>也是在这个步骤里面都准备好了了</a:t>
            </a:r>
            <a:endParaRPr lang="zh-CN" altLang="en-US" sz="1200" dirty="0"/>
          </a:p>
        </p:txBody>
      </p:sp>
      <p:sp>
        <p:nvSpPr>
          <p:cNvPr id="12" name="圆角矩形 11"/>
          <p:cNvSpPr/>
          <p:nvPr/>
        </p:nvSpPr>
        <p:spPr>
          <a:xfrm>
            <a:off x="4445759" y="1349220"/>
            <a:ext cx="2244437" cy="2951512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840855" y="388089"/>
            <a:ext cx="1454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Add Primitives</a:t>
            </a:r>
            <a:endParaRPr lang="zh-CN" altLang="en-US" sz="1600" dirty="0"/>
          </a:p>
        </p:txBody>
      </p:sp>
      <p:sp>
        <p:nvSpPr>
          <p:cNvPr id="14" name="圆角矩形 13"/>
          <p:cNvSpPr/>
          <p:nvPr/>
        </p:nvSpPr>
        <p:spPr>
          <a:xfrm>
            <a:off x="4660207" y="1550120"/>
            <a:ext cx="1860772" cy="2941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>
                <a:solidFill>
                  <a:schemeClr val="tx1"/>
                </a:solidFill>
              </a:rPr>
              <a:t>获得</a:t>
            </a:r>
            <a:r>
              <a:rPr lang="en-US" altLang="zh-CN" sz="1100" dirty="0" smtClean="0">
                <a:solidFill>
                  <a:schemeClr val="tx1"/>
                </a:solidFill>
              </a:rPr>
              <a:t>prim</a:t>
            </a:r>
            <a:r>
              <a:rPr lang="zh-CN" altLang="en-US" sz="1100" dirty="0" smtClean="0">
                <a:solidFill>
                  <a:schemeClr val="tx1"/>
                </a:solidFill>
              </a:rPr>
              <a:t>的</a:t>
            </a:r>
            <a:r>
              <a:rPr lang="en-US" altLang="zh-CN" sz="1100" dirty="0" err="1" smtClean="0">
                <a:solidFill>
                  <a:schemeClr val="tx1"/>
                </a:solidFill>
              </a:rPr>
              <a:t>Bbox</a:t>
            </a:r>
            <a:r>
              <a:rPr lang="zh-CN" altLang="en-US" sz="1100" dirty="0" smtClean="0">
                <a:solidFill>
                  <a:schemeClr val="tx1"/>
                </a:solidFill>
              </a:rPr>
              <a:t>和位置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660207" y="2716957"/>
            <a:ext cx="1860772" cy="2941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solidFill>
                  <a:schemeClr val="tx1"/>
                </a:solidFill>
              </a:rPr>
              <a:t>Merge prim</a:t>
            </a:r>
            <a:r>
              <a:rPr lang="zh-CN" altLang="en-US" sz="1100" dirty="0">
                <a:solidFill>
                  <a:schemeClr val="tx1"/>
                </a:solidFill>
              </a:rPr>
              <a:t> </a:t>
            </a:r>
            <a:r>
              <a:rPr lang="en-US" altLang="zh-CN" sz="1100" dirty="0" smtClean="0">
                <a:solidFill>
                  <a:schemeClr val="tx1"/>
                </a:solidFill>
              </a:rPr>
              <a:t>to </a:t>
            </a:r>
            <a:r>
              <a:rPr lang="en-US" altLang="zh-CN" sz="1100" dirty="0" err="1" smtClean="0">
                <a:solidFill>
                  <a:schemeClr val="tx1"/>
                </a:solidFill>
              </a:rPr>
              <a:t>meshcard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4660207" y="2037496"/>
            <a:ext cx="1860772" cy="48622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>
                <a:solidFill>
                  <a:schemeClr val="tx1"/>
                </a:solidFill>
              </a:rPr>
              <a:t>判断该</a:t>
            </a:r>
            <a:r>
              <a:rPr lang="en-US" altLang="zh-CN" sz="1100" dirty="0" smtClean="0">
                <a:solidFill>
                  <a:schemeClr val="tx1"/>
                </a:solidFill>
              </a:rPr>
              <a:t>prim</a:t>
            </a:r>
            <a:r>
              <a:rPr lang="zh-CN" altLang="en-US" sz="1100" dirty="0" smtClean="0">
                <a:solidFill>
                  <a:schemeClr val="tx1"/>
                </a:solidFill>
              </a:rPr>
              <a:t>是否够大（是否大到能用</a:t>
            </a:r>
            <a:r>
              <a:rPr lang="en-US" altLang="zh-CN" sz="1100" dirty="0" err="1" smtClean="0">
                <a:solidFill>
                  <a:schemeClr val="tx1"/>
                </a:solidFill>
              </a:rPr>
              <a:t>meshcard</a:t>
            </a:r>
            <a:r>
              <a:rPr lang="zh-CN" altLang="en-US" sz="1100" dirty="0" smtClean="0">
                <a:solidFill>
                  <a:schemeClr val="tx1"/>
                </a:solidFill>
              </a:rPr>
              <a:t>表示）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660207" y="3901729"/>
            <a:ext cx="1860772" cy="2941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>
                <a:solidFill>
                  <a:schemeClr val="tx1"/>
                </a:solidFill>
              </a:rPr>
              <a:t>把</a:t>
            </a:r>
            <a:r>
              <a:rPr lang="en-US" altLang="zh-CN" sz="1100" dirty="0" smtClean="0">
                <a:solidFill>
                  <a:schemeClr val="tx1"/>
                </a:solidFill>
              </a:rPr>
              <a:t>prim</a:t>
            </a:r>
            <a:r>
              <a:rPr lang="zh-CN" altLang="en-US" sz="1100" dirty="0" smtClean="0">
                <a:solidFill>
                  <a:schemeClr val="tx1"/>
                </a:solidFill>
              </a:rPr>
              <a:t>加入到更新列表中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034623" y="3017908"/>
            <a:ext cx="38747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 err="1"/>
              <a:t>BoundsSurfaceArea</a:t>
            </a:r>
            <a:r>
              <a:rPr lang="en-US" altLang="zh-CN" sz="1100" dirty="0"/>
              <a:t> / </a:t>
            </a:r>
            <a:r>
              <a:rPr lang="en-US" altLang="zh-CN" sz="1100" dirty="0" err="1" smtClean="0"/>
              <a:t>TotalInstanceSurfaceArea</a:t>
            </a:r>
            <a:r>
              <a:rPr lang="en-US" altLang="zh-CN" sz="1100" dirty="0" smtClean="0"/>
              <a:t> &lt; 1.7(</a:t>
            </a:r>
            <a:r>
              <a:rPr lang="zh-CN" altLang="en-US" sz="1100" dirty="0" smtClean="0"/>
              <a:t>可配置</a:t>
            </a:r>
            <a:r>
              <a:rPr lang="en-US" altLang="zh-CN" sz="1100" dirty="0" smtClean="0"/>
              <a:t>)</a:t>
            </a:r>
          </a:p>
          <a:p>
            <a:r>
              <a:rPr lang="zh-CN" altLang="en-US" sz="1100" dirty="0" smtClean="0"/>
              <a:t>保证</a:t>
            </a:r>
            <a:r>
              <a:rPr lang="en-US" altLang="zh-CN" sz="1100" dirty="0" smtClean="0"/>
              <a:t>prim</a:t>
            </a:r>
            <a:r>
              <a:rPr lang="zh-CN" altLang="en-US" sz="1100" dirty="0" smtClean="0"/>
              <a:t>之间足够紧凑</a:t>
            </a:r>
            <a:endParaRPr lang="en-US" altLang="zh-CN" sz="1100" dirty="0"/>
          </a:p>
        </p:txBody>
      </p:sp>
      <p:sp>
        <p:nvSpPr>
          <p:cNvPr id="18" name="圆角矩形 17"/>
          <p:cNvSpPr/>
          <p:nvPr/>
        </p:nvSpPr>
        <p:spPr>
          <a:xfrm>
            <a:off x="4660207" y="3490520"/>
            <a:ext cx="1860772" cy="2941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>
                <a:solidFill>
                  <a:schemeClr val="tx1"/>
                </a:solidFill>
              </a:rPr>
              <a:t>更新</a:t>
            </a:r>
            <a:r>
              <a:rPr lang="en-US" altLang="zh-CN" sz="1100" dirty="0" err="1" smtClean="0">
                <a:solidFill>
                  <a:schemeClr val="tx1"/>
                </a:solidFill>
              </a:rPr>
              <a:t>Distancefield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cxnSp>
        <p:nvCxnSpPr>
          <p:cNvPr id="19" name="直接箭头连接符 18"/>
          <p:cNvCxnSpPr>
            <a:stCxn id="3" idx="3"/>
            <a:endCxn id="12" idx="1"/>
          </p:cNvCxnSpPr>
          <p:nvPr/>
        </p:nvCxnSpPr>
        <p:spPr>
          <a:xfrm flipV="1">
            <a:off x="3820175" y="2824976"/>
            <a:ext cx="625584" cy="1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圆角矩形 22"/>
          <p:cNvSpPr/>
          <p:nvPr/>
        </p:nvSpPr>
        <p:spPr>
          <a:xfrm>
            <a:off x="7610520" y="1731422"/>
            <a:ext cx="2244437" cy="2187108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7853505" y="1275066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Update Primitives</a:t>
            </a:r>
            <a:endParaRPr lang="zh-CN" altLang="en-US" sz="1600" dirty="0"/>
          </a:p>
        </p:txBody>
      </p:sp>
      <p:sp>
        <p:nvSpPr>
          <p:cNvPr id="25" name="圆角矩形 24"/>
          <p:cNvSpPr/>
          <p:nvPr/>
        </p:nvSpPr>
        <p:spPr>
          <a:xfrm>
            <a:off x="7802353" y="2081680"/>
            <a:ext cx="1860772" cy="2941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>
                <a:solidFill>
                  <a:schemeClr val="tx1"/>
                </a:solidFill>
              </a:rPr>
              <a:t>拿到所有待更新的</a:t>
            </a:r>
            <a:r>
              <a:rPr lang="en-US" altLang="zh-CN" sz="1100" dirty="0" smtClean="0">
                <a:solidFill>
                  <a:schemeClr val="tx1"/>
                </a:solidFill>
              </a:rPr>
              <a:t>prims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7802353" y="3248517"/>
            <a:ext cx="1860772" cy="2941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>
                <a:solidFill>
                  <a:schemeClr val="tx1"/>
                </a:solidFill>
              </a:rPr>
              <a:t>更新</a:t>
            </a:r>
            <a:r>
              <a:rPr lang="en-US" altLang="zh-CN" sz="1100" dirty="0" err="1" smtClean="0">
                <a:solidFill>
                  <a:schemeClr val="tx1"/>
                </a:solidFill>
              </a:rPr>
              <a:t>meshcard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7802353" y="2569056"/>
            <a:ext cx="1860772" cy="48622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>
                <a:solidFill>
                  <a:schemeClr val="tx1"/>
                </a:solidFill>
              </a:rPr>
              <a:t>为合并的</a:t>
            </a:r>
            <a:r>
              <a:rPr lang="en-US" altLang="zh-CN" sz="1100" dirty="0" smtClean="0">
                <a:solidFill>
                  <a:schemeClr val="tx1"/>
                </a:solidFill>
              </a:rPr>
              <a:t>prim</a:t>
            </a:r>
            <a:r>
              <a:rPr lang="zh-CN" altLang="en-US" sz="1100" dirty="0" smtClean="0">
                <a:solidFill>
                  <a:schemeClr val="tx1"/>
                </a:solidFill>
              </a:rPr>
              <a:t>构建</a:t>
            </a:r>
            <a:r>
              <a:rPr lang="en-US" altLang="zh-CN" sz="1100" dirty="0" err="1" smtClean="0">
                <a:solidFill>
                  <a:schemeClr val="tx1"/>
                </a:solidFill>
              </a:rPr>
              <a:t>meshcard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761526" y="2596726"/>
            <a:ext cx="243047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更新</a:t>
            </a:r>
            <a:r>
              <a:rPr lang="en-US" altLang="zh-CN" sz="1100" dirty="0" err="1" smtClean="0"/>
              <a:t>meshcard</a:t>
            </a:r>
            <a:r>
              <a:rPr lang="zh-CN" altLang="en-US" sz="1100" dirty="0" smtClean="0"/>
              <a:t>的内容包括：</a:t>
            </a:r>
            <a:endParaRPr lang="en-US" altLang="zh-CN" sz="1100" dirty="0" smtClean="0"/>
          </a:p>
          <a:p>
            <a:r>
              <a:rPr lang="zh-CN" altLang="en-US" sz="1100" dirty="0" smtClean="0"/>
              <a:t>位置、</a:t>
            </a:r>
            <a:r>
              <a:rPr lang="en-US" altLang="zh-CN" sz="1100" dirty="0" smtClean="0"/>
              <a:t>local2world</a:t>
            </a:r>
            <a:r>
              <a:rPr lang="zh-CN" altLang="en-US" sz="1100" dirty="0" smtClean="0"/>
              <a:t>矩阵、大小、朝向</a:t>
            </a:r>
            <a:endParaRPr lang="en-US" altLang="zh-CN" sz="1100" dirty="0" smtClean="0"/>
          </a:p>
          <a:p>
            <a:r>
              <a:rPr lang="zh-CN" altLang="en-US" sz="1100" dirty="0" smtClean="0"/>
              <a:t>更新</a:t>
            </a:r>
            <a:r>
              <a:rPr lang="en-US" altLang="zh-CN" sz="1100" dirty="0" err="1" smtClean="0"/>
              <a:t>meshcard</a:t>
            </a:r>
            <a:r>
              <a:rPr lang="zh-CN" altLang="en-US" sz="1100" dirty="0" smtClean="0"/>
              <a:t>在</a:t>
            </a:r>
            <a:r>
              <a:rPr lang="en-US" altLang="zh-CN" sz="1100" dirty="0" smtClean="0"/>
              <a:t>buffer</a:t>
            </a:r>
            <a:r>
              <a:rPr lang="zh-CN" altLang="en-US" sz="1100" dirty="0" smtClean="0"/>
              <a:t>中的</a:t>
            </a:r>
            <a:r>
              <a:rPr lang="en-US" altLang="zh-CN" sz="1100" dirty="0" smtClean="0"/>
              <a:t>index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664742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1777</TotalTime>
  <Words>2077</Words>
  <Application>Microsoft Office PowerPoint</Application>
  <PresentationFormat>宽屏</PresentationFormat>
  <Paragraphs>343</Paragraphs>
  <Slides>19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等线</vt:lpstr>
      <vt:lpstr>等线 Light</vt:lpstr>
      <vt:lpstr>Arial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Windows 用户</cp:lastModifiedBy>
  <cp:revision>152</cp:revision>
  <dcterms:created xsi:type="dcterms:W3CDTF">2021-06-06T02:12:20Z</dcterms:created>
  <dcterms:modified xsi:type="dcterms:W3CDTF">2021-07-17T02:23:23Z</dcterms:modified>
</cp:coreProperties>
</file>